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404" autoAdjust="0"/>
  </p:normalViewPr>
  <p:slideViewPr>
    <p:cSldViewPr snapToGrid="0" snapToObjects="1">
      <p:cViewPr varScale="1">
        <p:scale>
          <a:sx n="95" d="100"/>
          <a:sy n="95" d="100"/>
        </p:scale>
        <p:origin x="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ölkki Leena" userId="a614c6ac-a3b4-4672-af31-d2994075c63c" providerId="ADAL" clId="{340FE11B-572D-4D57-A8ED-23ED93DA455C}"/>
    <pc:docChg chg="undo custSel addSld delSld modSld">
      <pc:chgData name="Pölkki Leena" userId="a614c6ac-a3b4-4672-af31-d2994075c63c" providerId="ADAL" clId="{340FE11B-572D-4D57-A8ED-23ED93DA455C}" dt="2026-09-02T05:42:53.101" v="1564" actId="478"/>
      <pc:docMkLst>
        <pc:docMk/>
      </pc:docMkLst>
      <pc:sldChg chg="addSp delSp modSp mod modNotesTx">
        <pc:chgData name="Pölkki Leena" userId="a614c6ac-a3b4-4672-af31-d2994075c63c" providerId="ADAL" clId="{340FE11B-572D-4D57-A8ED-23ED93DA455C}" dt="2026-09-02T05:40:47.621" v="1554" actId="1076"/>
        <pc:sldMkLst>
          <pc:docMk/>
          <pc:sldMk cId="0" sldId="256"/>
        </pc:sldMkLst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8" creationId="{00000000-0000-0000-0000-000000000000}"/>
          </ac:spMkLst>
        </pc:spChg>
        <pc:spChg chg="add 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6"/>
            <ac:spMk id="14" creationId="{57C35397-1331-BE01-8FF4-404E42A0E1B2}"/>
          </ac:spMkLst>
        </pc:spChg>
        <pc:picChg chg="add">
          <ac:chgData name="Pölkki Leena" userId="a614c6ac-a3b4-4672-af31-d2994075c63c" providerId="ADAL" clId="{340FE11B-572D-4D57-A8ED-23ED93DA455C}" dt="2026-09-02T05:40:19.453" v="1552" actId="22"/>
          <ac:picMkLst>
            <pc:docMk/>
            <pc:sldMk cId="0" sldId="256"/>
            <ac:picMk id="3" creationId="{B69AD57D-C03D-7D3B-1537-A7126D34ABE7}"/>
          </ac:picMkLst>
        </pc:picChg>
        <pc:picChg chg="add mod">
          <ac:chgData name="Pölkki Leena" userId="a614c6ac-a3b4-4672-af31-d2994075c63c" providerId="ADAL" clId="{340FE11B-572D-4D57-A8ED-23ED93DA455C}" dt="2026-08-31T16:21:50.198" v="647" actId="1076"/>
          <ac:picMkLst>
            <pc:docMk/>
            <pc:sldMk cId="0" sldId="256"/>
            <ac:picMk id="12" creationId="{7AAD2F9E-CF9A-29AE-3F02-5EE8B02937BB}"/>
          </ac:picMkLst>
        </pc:picChg>
        <pc:picChg chg="add mod">
          <ac:chgData name="Pölkki Leena" userId="a614c6ac-a3b4-4672-af31-d2994075c63c" providerId="ADAL" clId="{340FE11B-572D-4D57-A8ED-23ED93DA455C}" dt="2026-09-02T05:40:42.095" v="1553" actId="1076"/>
          <ac:picMkLst>
            <pc:docMk/>
            <pc:sldMk cId="0" sldId="256"/>
            <ac:picMk id="16" creationId="{C5D42BD7-1AAE-D69E-1EA7-184A28E0D4E5}"/>
          </ac:picMkLst>
        </pc:picChg>
        <pc:picChg chg="add mod">
          <ac:chgData name="Pölkki Leena" userId="a614c6ac-a3b4-4672-af31-d2994075c63c" providerId="ADAL" clId="{340FE11B-572D-4D57-A8ED-23ED93DA455C}" dt="2026-09-02T05:40:47.621" v="1554" actId="1076"/>
          <ac:picMkLst>
            <pc:docMk/>
            <pc:sldMk cId="0" sldId="256"/>
            <ac:picMk id="18" creationId="{AE7FE3BF-D1F0-0520-9319-250B6F3F3D03}"/>
          </ac:picMkLst>
        </pc:picChg>
      </pc:sldChg>
      <pc:sldChg chg="addSp delSp modSp mod modNotesTx">
        <pc:chgData name="Pölkki Leena" userId="a614c6ac-a3b4-4672-af31-d2994075c63c" providerId="ADAL" clId="{340FE11B-572D-4D57-A8ED-23ED93DA455C}" dt="2026-09-02T05:42:53.101" v="1564" actId="478"/>
        <pc:sldMkLst>
          <pc:docMk/>
          <pc:sldMk cId="0" sldId="257"/>
        </pc:sldMkLst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6:19:35.596" v="638" actId="255"/>
          <ac:spMkLst>
            <pc:docMk/>
            <pc:sldMk cId="0" sldId="257"/>
            <ac:spMk id="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5:23:36.744" v="96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8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5:25:21.547" v="109"/>
          <ac:spMkLst>
            <pc:docMk/>
            <pc:sldMk cId="0" sldId="257"/>
            <ac:spMk id="10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1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16" creationId="{00000000-0000-0000-0000-000000000000}"/>
          </ac:spMkLst>
        </pc:spChg>
        <pc:spChg chg="del mod">
          <ac:chgData name="Pölkki Leena" userId="a614c6ac-a3b4-4672-af31-d2994075c63c" providerId="ADAL" clId="{340FE11B-572D-4D57-A8ED-23ED93DA455C}" dt="2026-09-01T15:35:15.246" v="1363" actId="478"/>
          <ac:spMkLst>
            <pc:docMk/>
            <pc:sldMk cId="0" sldId="257"/>
            <ac:spMk id="17" creationId="{00000000-0000-0000-0000-000000000000}"/>
          </ac:spMkLst>
        </pc:spChg>
        <pc:spChg chg="add 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7"/>
            <ac:spMk id="22" creationId="{ECAF9D25-FCDD-354F-3135-DB8E47F6B1EB}"/>
          </ac:spMkLst>
        </pc:spChg>
        <pc:spChg chg="add mod">
          <ac:chgData name="Pölkki Leena" userId="a614c6ac-a3b4-4672-af31-d2994075c63c" providerId="ADAL" clId="{340FE11B-572D-4D57-A8ED-23ED93DA455C}" dt="2026-08-31T15:26:42.306" v="215" actId="20577"/>
          <ac:spMkLst>
            <pc:docMk/>
            <pc:sldMk cId="0" sldId="257"/>
            <ac:spMk id="24" creationId="{10DF7E1A-D297-2810-B433-54EA2666D089}"/>
          </ac:spMkLst>
        </pc:spChg>
        <pc:picChg chg="add mod">
          <ac:chgData name="Pölkki Leena" userId="a614c6ac-a3b4-4672-af31-d2994075c63c" providerId="ADAL" clId="{340FE11B-572D-4D57-A8ED-23ED93DA455C}" dt="2026-08-31T15:30:46.858" v="319" actId="1076"/>
          <ac:picMkLst>
            <pc:docMk/>
            <pc:sldMk cId="0" sldId="257"/>
            <ac:picMk id="20" creationId="{2756C873-A9D1-52C1-C2F9-9DA19E4240C4}"/>
          </ac:picMkLst>
        </pc:picChg>
        <pc:picChg chg="add del mod">
          <ac:chgData name="Pölkki Leena" userId="a614c6ac-a3b4-4672-af31-d2994075c63c" providerId="ADAL" clId="{340FE11B-572D-4D57-A8ED-23ED93DA455C}" dt="2026-09-02T05:42:53.101" v="1564" actId="478"/>
          <ac:picMkLst>
            <pc:docMk/>
            <pc:sldMk cId="0" sldId="257"/>
            <ac:picMk id="26" creationId="{A9600DB1-B3AF-5774-E1DA-5FF8A3837528}"/>
          </ac:picMkLst>
        </pc:picChg>
        <pc:picChg chg="add mod">
          <ac:chgData name="Pölkki Leena" userId="a614c6ac-a3b4-4672-af31-d2994075c63c" providerId="ADAL" clId="{340FE11B-572D-4D57-A8ED-23ED93DA455C}" dt="2026-08-31T15:37:52.195" v="357" actId="1076"/>
          <ac:picMkLst>
            <pc:docMk/>
            <pc:sldMk cId="0" sldId="257"/>
            <ac:picMk id="28" creationId="{88E87ECB-2E0F-5D76-BCD3-E0F93CD05961}"/>
          </ac:picMkLst>
        </pc:picChg>
      </pc:sldChg>
      <pc:sldChg chg="addSp delSp modSp mod modNotesTx">
        <pc:chgData name="Pölkki Leena" userId="a614c6ac-a3b4-4672-af31-d2994075c63c" providerId="ADAL" clId="{340FE11B-572D-4D57-A8ED-23ED93DA455C}" dt="2026-09-01T14:51:28.108" v="1347" actId="20577"/>
        <pc:sldMkLst>
          <pc:docMk/>
          <pc:sldMk cId="0" sldId="258"/>
        </pc:sldMkLst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3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9:33.831" v="1243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8:55.220" v="1222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9:01.284" v="1223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1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58"/>
            <ac:spMk id="15" creationId="{00000000-0000-0000-0000-000000000000}"/>
          </ac:spMkLst>
        </pc:spChg>
        <pc:picChg chg="add mod">
          <ac:chgData name="Pölkki Leena" userId="a614c6ac-a3b4-4672-af31-d2994075c63c" providerId="ADAL" clId="{340FE11B-572D-4D57-A8ED-23ED93DA455C}" dt="2026-08-31T15:41:07.406" v="371" actId="1076"/>
          <ac:picMkLst>
            <pc:docMk/>
            <pc:sldMk cId="0" sldId="258"/>
            <ac:picMk id="19" creationId="{984A65FB-E7FC-0F2E-7E63-9FD965B9B6AE}"/>
          </ac:picMkLst>
        </pc:picChg>
        <pc:picChg chg="add mod">
          <ac:chgData name="Pölkki Leena" userId="a614c6ac-a3b4-4672-af31-d2994075c63c" providerId="ADAL" clId="{340FE11B-572D-4D57-A8ED-23ED93DA455C}" dt="2026-08-31T15:41:29.096" v="374" actId="1076"/>
          <ac:picMkLst>
            <pc:docMk/>
            <pc:sldMk cId="0" sldId="258"/>
            <ac:picMk id="21" creationId="{95CFF70B-FC74-628E-A472-60B9043779A6}"/>
          </ac:picMkLst>
        </pc:picChg>
      </pc:sldChg>
      <pc:sldChg chg="addSp delSp modSp mod modNotesTx">
        <pc:chgData name="Pölkki Leena" userId="a614c6ac-a3b4-4672-af31-d2994075c63c" providerId="ADAL" clId="{340FE11B-572D-4D57-A8ED-23ED93DA455C}" dt="2026-09-01T14:52:26.616" v="1352" actId="20577"/>
        <pc:sldMkLst>
          <pc:docMk/>
          <pc:sldMk cId="0" sldId="260"/>
        </pc:sldMkLst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8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9-01T14:48:21.182" v="1337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6:16:58.184" v="622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1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6:17:29.520" v="626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0"/>
            <ac:spMk id="20" creationId="{00000000-0000-0000-0000-000000000000}"/>
          </ac:spMkLst>
        </pc:spChg>
        <pc:picChg chg="add mod">
          <ac:chgData name="Pölkki Leena" userId="a614c6ac-a3b4-4672-af31-d2994075c63c" providerId="ADAL" clId="{340FE11B-572D-4D57-A8ED-23ED93DA455C}" dt="2026-08-31T16:18:18.514" v="633" actId="1076"/>
          <ac:picMkLst>
            <pc:docMk/>
            <pc:sldMk cId="0" sldId="260"/>
            <ac:picMk id="24" creationId="{A27D33FF-5909-189A-80B4-7B55BB8AF251}"/>
          </ac:picMkLst>
        </pc:picChg>
        <pc:picChg chg="add mod">
          <ac:chgData name="Pölkki Leena" userId="a614c6ac-a3b4-4672-af31-d2994075c63c" providerId="ADAL" clId="{340FE11B-572D-4D57-A8ED-23ED93DA455C}" dt="2026-08-31T16:21:26.564" v="645" actId="1076"/>
          <ac:picMkLst>
            <pc:docMk/>
            <pc:sldMk cId="0" sldId="260"/>
            <ac:picMk id="26" creationId="{0EFB74FD-A163-2A5A-AA82-F46C4955247C}"/>
          </ac:picMkLst>
        </pc:picChg>
      </pc:sldChg>
      <pc:sldChg chg="addSp delSp modSp mod modNotesTx">
        <pc:chgData name="Pölkki Leena" userId="a614c6ac-a3b4-4672-af31-d2994075c63c" providerId="ADAL" clId="{340FE11B-572D-4D57-A8ED-23ED93DA455C}" dt="2026-09-01T15:46:10.610" v="1551" actId="1076"/>
        <pc:sldMkLst>
          <pc:docMk/>
          <pc:sldMk cId="0" sldId="261"/>
        </pc:sldMkLst>
        <pc:spChg chg="mod">
          <ac:chgData name="Pölkki Leena" userId="a614c6ac-a3b4-4672-af31-d2994075c63c" providerId="ADAL" clId="{340FE11B-572D-4D57-A8ED-23ED93DA455C}" dt="2026-08-31T16:28:11.017" v="749" actId="20577"/>
          <ac:spMkLst>
            <pc:docMk/>
            <pc:sldMk cId="0" sldId="261"/>
            <ac:spMk id="3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15:55.452" v="1319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6:43:09.817" v="905" actId="107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14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0" sldId="261"/>
            <ac:spMk id="15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6:46:19.639" v="928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9-01T15:46:10.610" v="1551" actId="1076"/>
          <ac:spMkLst>
            <pc:docMk/>
            <pc:sldMk cId="0" sldId="261"/>
            <ac:spMk id="18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8-31T17:01:22.978" v="1132" actId="1582"/>
          <ac:spMkLst>
            <pc:docMk/>
            <pc:sldMk cId="0" sldId="261"/>
            <ac:spMk id="19" creationId="{00000000-0000-0000-0000-000000000000}"/>
          </ac:spMkLst>
        </pc:spChg>
        <pc:spChg chg="mod">
          <ac:chgData name="Pölkki Leena" userId="a614c6ac-a3b4-4672-af31-d2994075c63c" providerId="ADAL" clId="{340FE11B-572D-4D57-A8ED-23ED93DA455C}" dt="2026-09-01T15:41:26.106" v="1520" actId="20577"/>
          <ac:spMkLst>
            <pc:docMk/>
            <pc:sldMk cId="0" sldId="261"/>
            <ac:spMk id="21" creationId="{00000000-0000-0000-0000-000000000000}"/>
          </ac:spMkLst>
        </pc:spChg>
        <pc:spChg chg="add mod">
          <ac:chgData name="Pölkki Leena" userId="a614c6ac-a3b4-4672-af31-d2994075c63c" providerId="ADAL" clId="{340FE11B-572D-4D57-A8ED-23ED93DA455C}" dt="2026-09-01T15:40:20.004" v="1478" actId="20577"/>
          <ac:spMkLst>
            <pc:docMk/>
            <pc:sldMk cId="0" sldId="261"/>
            <ac:spMk id="27" creationId="{A583D864-2AB6-3F3A-EC71-5E3350A6D958}"/>
          </ac:spMkLst>
        </pc:spChg>
        <pc:picChg chg="add mod">
          <ac:chgData name="Pölkki Leena" userId="a614c6ac-a3b4-4672-af31-d2994075c63c" providerId="ADAL" clId="{340FE11B-572D-4D57-A8ED-23ED93DA455C}" dt="2026-08-31T16:26:24.385" v="698" actId="1076"/>
          <ac:picMkLst>
            <pc:docMk/>
            <pc:sldMk cId="0" sldId="261"/>
            <ac:picMk id="25" creationId="{48F48F5F-C840-646C-773F-FDBC4F243727}"/>
          </ac:picMkLst>
        </pc:picChg>
      </pc:sldChg>
      <pc:sldChg chg="addSp delSp modSp add mod setBg modNotesTx">
        <pc:chgData name="Pölkki Leena" userId="a614c6ac-a3b4-4672-af31-d2994075c63c" providerId="ADAL" clId="{340FE11B-572D-4D57-A8ED-23ED93DA455C}" dt="2026-09-02T05:42:31.841" v="1563" actId="1076"/>
        <pc:sldMkLst>
          <pc:docMk/>
          <pc:sldMk cId="1125715264" sldId="262"/>
        </pc:sldMkLst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1125715264" sldId="262"/>
            <ac:spMk id="2" creationId="{8CA9CC66-8FE8-72AF-F0CB-CC6B8F5CD611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1125715264" sldId="262"/>
            <ac:spMk id="5" creationId="{F3A52A3D-E774-872A-ECDB-87B99B38DCE1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1125715264" sldId="262"/>
            <ac:spMk id="8" creationId="{FCC727FF-DB09-3FFB-F531-313C77262E46}"/>
          </ac:spMkLst>
        </pc:spChg>
        <pc:spChg chg="mod">
          <ac:chgData name="Pölkki Leena" userId="a614c6ac-a3b4-4672-af31-d2994075c63c" providerId="ADAL" clId="{340FE11B-572D-4D57-A8ED-23ED93DA455C}" dt="2026-09-02T05:41:40.195" v="1560" actId="20577"/>
          <ac:spMkLst>
            <pc:docMk/>
            <pc:sldMk cId="1125715264" sldId="262"/>
            <ac:spMk id="9" creationId="{9C7101DE-C70F-A5BA-7768-5D9B164CD230}"/>
          </ac:spMkLst>
        </pc:spChg>
        <pc:spChg chg="mod">
          <ac:chgData name="Pölkki Leena" userId="a614c6ac-a3b4-4672-af31-d2994075c63c" providerId="ADAL" clId="{340FE11B-572D-4D57-A8ED-23ED93DA455C}" dt="2026-08-31T17:05:57.188" v="1192" actId="790"/>
          <ac:spMkLst>
            <pc:docMk/>
            <pc:sldMk cId="1125715264" sldId="262"/>
            <ac:spMk id="20" creationId="{DD07925B-234E-4A98-DC30-9264E1E51A5C}"/>
          </ac:spMkLst>
        </pc:spChg>
        <pc:picChg chg="add mod">
          <ac:chgData name="Pölkki Leena" userId="a614c6ac-a3b4-4672-af31-d2994075c63c" providerId="ADAL" clId="{340FE11B-572D-4D57-A8ED-23ED93DA455C}" dt="2026-09-02T05:41:31.876" v="1558" actId="1076"/>
          <ac:picMkLst>
            <pc:docMk/>
            <pc:sldMk cId="1125715264" sldId="262"/>
            <ac:picMk id="4" creationId="{B1BBA21B-0DED-8624-D159-D57A9004C9BB}"/>
          </ac:picMkLst>
        </pc:picChg>
        <pc:picChg chg="add mod">
          <ac:chgData name="Pölkki Leena" userId="a614c6ac-a3b4-4672-af31-d2994075c63c" providerId="ADAL" clId="{340FE11B-572D-4D57-A8ED-23ED93DA455C}" dt="2026-08-31T16:58:52.931" v="1125" actId="1076"/>
          <ac:picMkLst>
            <pc:docMk/>
            <pc:sldMk cId="1125715264" sldId="262"/>
            <ac:picMk id="6" creationId="{D96C0AC8-89EA-D659-2257-789DF2C0B808}"/>
          </ac:picMkLst>
        </pc:picChg>
        <pc:picChg chg="add mod">
          <ac:chgData name="Pölkki Leena" userId="a614c6ac-a3b4-4672-af31-d2994075c63c" providerId="ADAL" clId="{340FE11B-572D-4D57-A8ED-23ED93DA455C}" dt="2026-09-02T05:42:31.841" v="1563" actId="1076"/>
          <ac:picMkLst>
            <pc:docMk/>
            <pc:sldMk cId="1125715264" sldId="262"/>
            <ac:picMk id="10" creationId="{051ACB04-81FE-4D1D-90E3-B7E9DB388A21}"/>
          </ac:picMkLst>
        </pc:picChg>
        <pc:picChg chg="mod">
          <ac:chgData name="Pölkki Leena" userId="a614c6ac-a3b4-4672-af31-d2994075c63c" providerId="ADAL" clId="{340FE11B-572D-4D57-A8ED-23ED93DA455C}" dt="2026-09-02T05:42:25.669" v="1562" actId="1076"/>
          <ac:picMkLst>
            <pc:docMk/>
            <pc:sldMk cId="1125715264" sldId="262"/>
            <ac:picMk id="24" creationId="{EF0DC1B8-FB91-9624-B64C-407A2321F3D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Keski-Suomen ruokamatkailun toimenpidesuunnitelma 2021–2025, Jamk.
- Keskisuomalainen ruokakulttuuri -selvitys, Keski-Suomen museo, 2011.
- Suomen ruokamatkailustrategia 2024–2028.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Keski-Suomen matkailustrategia 2026–2030.
- Visit Finland: Tutkimus Suomesta matkailu- ja ruokamatkailukohteena, 2025.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Ruokamatkailu Gastronomic Lakeland -hankeideakuvaus, Jamk, 2025.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Keski-Suomen matkailustrategia 2026–2030.
- Keski-Suomen ruokamatkailun toimenpidesuunnitelma 2021–2025, Jamk.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CDE21-C4F6-9A54-6A4C-08EAA8CC9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8196FC-21D7-BF73-C186-78C82730E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ECDE2D-2E48-0EDF-082A-2008700EE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307A8-1B10-4E8A-2FE2-9DC5AF8F56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656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mailto:leena.polkki@jamk.fi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2.jpg"/><Relationship Id="rId4" Type="http://schemas.openxmlformats.org/officeDocument/2006/relationships/hyperlink" Target="https://intoseinajoki.fi/finfood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0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Shape 1"/>
          <p:cNvSpPr/>
          <p:nvPr/>
        </p:nvSpPr>
        <p:spPr>
          <a:xfrm>
            <a:off x="6071616" y="0"/>
            <a:ext cx="118872" cy="6858000"/>
          </a:xfrm>
          <a:prstGeom prst="rect">
            <a:avLst/>
          </a:prstGeom>
          <a:solidFill>
            <a:srgbClr val="E5006D"/>
          </a:solidFill>
          <a:ln w="127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5" name="Text 2"/>
          <p:cNvSpPr/>
          <p:nvPr/>
        </p:nvSpPr>
        <p:spPr>
          <a:xfrm>
            <a:off x="6583680" y="1143000"/>
            <a:ext cx="480060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800" b="1" noProof="0" dirty="0">
                <a:solidFill>
                  <a:srgbClr val="FFFFFF"/>
                </a:solidFill>
              </a:rPr>
              <a:t>RUOKAMATKAILUN TILA</a:t>
            </a:r>
            <a:endParaRPr lang="fi-FI" sz="2800" noProof="0" dirty="0"/>
          </a:p>
          <a:p>
            <a:pPr marL="0" indent="0">
              <a:buNone/>
            </a:pPr>
            <a:r>
              <a:rPr lang="fi-FI" sz="2800" b="1" noProof="0" dirty="0">
                <a:solidFill>
                  <a:srgbClr val="FFFFFF"/>
                </a:solidFill>
              </a:rPr>
              <a:t>JA MAHDOLLISUUDET</a:t>
            </a:r>
            <a:endParaRPr lang="fi-FI" sz="2800" noProof="0" dirty="0"/>
          </a:p>
          <a:p>
            <a:pPr marL="0" indent="0">
              <a:buNone/>
            </a:pPr>
            <a:r>
              <a:rPr lang="fi-FI" sz="2800" b="1" noProof="0" dirty="0">
                <a:solidFill>
                  <a:srgbClr val="FFFFFF"/>
                </a:solidFill>
              </a:rPr>
              <a:t>KESKI-SUOMESSA</a:t>
            </a:r>
            <a:endParaRPr lang="fi-FI" sz="2800" noProof="0" dirty="0"/>
          </a:p>
        </p:txBody>
      </p:sp>
      <p:sp>
        <p:nvSpPr>
          <p:cNvPr id="6" name="Text 3"/>
          <p:cNvSpPr/>
          <p:nvPr/>
        </p:nvSpPr>
        <p:spPr>
          <a:xfrm>
            <a:off x="6601968" y="3401568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noProof="0" dirty="0">
                <a:solidFill>
                  <a:srgbClr val="DCD6EC"/>
                </a:solidFill>
              </a:rPr>
              <a:t>Nykytila, kilpailutekijät ja kehittämisen suunta</a:t>
            </a:r>
            <a:endParaRPr lang="fi-FI" sz="2400" noProof="0" dirty="0"/>
          </a:p>
        </p:txBody>
      </p:sp>
      <p:sp>
        <p:nvSpPr>
          <p:cNvPr id="7" name="Shape 4"/>
          <p:cNvSpPr/>
          <p:nvPr/>
        </p:nvSpPr>
        <p:spPr>
          <a:xfrm>
            <a:off x="6601968" y="4096512"/>
            <a:ext cx="1005840" cy="1"/>
          </a:xfrm>
          <a:prstGeom prst="line">
            <a:avLst/>
          </a:prstGeom>
          <a:noFill/>
          <a:ln w="508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8" name="Text 5"/>
          <p:cNvSpPr/>
          <p:nvPr/>
        </p:nvSpPr>
        <p:spPr>
          <a:xfrm>
            <a:off x="6601968" y="4936786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FFFFFF"/>
                </a:solidFill>
              </a:rPr>
              <a:t>Leena Pölkki | Vanhempi asiantuntija</a:t>
            </a:r>
            <a:endParaRPr lang="fi-FI" sz="2000" noProof="0" dirty="0"/>
          </a:p>
          <a:p>
            <a:pPr marL="0" indent="0">
              <a:buNone/>
            </a:pPr>
            <a:r>
              <a:rPr lang="fi-FI" sz="2000" noProof="0" dirty="0">
                <a:solidFill>
                  <a:srgbClr val="FFFFFF"/>
                </a:solidFill>
              </a:rPr>
              <a:t>Jyväskylän ammattikorkeakoulu</a:t>
            </a:r>
            <a:endParaRPr lang="fi-FI" sz="2000" noProof="0" dirty="0"/>
          </a:p>
        </p:txBody>
      </p:sp>
      <p:pic>
        <p:nvPicPr>
          <p:cNvPr id="12" name="Picture 3" descr="Kuva, joka sisältää kohteen ruoka, Ruokakulttuuri, koristella, Ruoanlaitto&#10;&#10;Kuvaus luotu automaattisesti">
            <a:extLst>
              <a:ext uri="{FF2B5EF4-FFF2-40B4-BE49-F238E27FC236}">
                <a16:creationId xmlns:a16="http://schemas.microsoft.com/office/drawing/2014/main" id="{7AAD2F9E-CF9A-29AE-3F02-5EE8B0293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" r="11821"/>
          <a:stretch/>
        </p:blipFill>
        <p:spPr>
          <a:xfrm>
            <a:off x="239567" y="790645"/>
            <a:ext cx="5491393" cy="5221846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57C35397-1331-BE01-8FF4-404E42A0E1B2}"/>
              </a:ext>
            </a:extLst>
          </p:cNvPr>
          <p:cNvSpPr txBox="1"/>
          <p:nvPr/>
        </p:nvSpPr>
        <p:spPr>
          <a:xfrm>
            <a:off x="6531144" y="4251492"/>
            <a:ext cx="61333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200" noProof="0" dirty="0">
                <a:solidFill>
                  <a:schemeClr val="bg1"/>
                </a:solidFill>
              </a:rPr>
              <a:t>Hankasalmi 2.9.2026  Petäjävesi 3.9.2026</a:t>
            </a: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C5D42BD7-1AAE-D69E-1EA7-184A28E0D4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144" y="214055"/>
            <a:ext cx="2764167" cy="773966"/>
          </a:xfrm>
          <a:prstGeom prst="rect">
            <a:avLst/>
          </a:prstGeom>
        </p:spPr>
      </p:pic>
      <p:pic>
        <p:nvPicPr>
          <p:cNvPr id="18" name="Kuva 17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AE7FE3BF-D1F0-0520-9319-250B6F3F3D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624" y="290623"/>
            <a:ext cx="2387809" cy="620830"/>
          </a:xfrm>
          <a:prstGeom prst="rect">
            <a:avLst/>
          </a:prstGeom>
        </p:spPr>
      </p:pic>
      <p:pic>
        <p:nvPicPr>
          <p:cNvPr id="3" name="Kuva 2" descr="Kuva, joka sisältää kohteen teksti, Fontti, kuvakaappaus, Sähkönsininen&#10;&#10;Tekoälyn generoima sisältö voi olla virheellistä.">
            <a:extLst>
              <a:ext uri="{FF2B5EF4-FFF2-40B4-BE49-F238E27FC236}">
                <a16:creationId xmlns:a16="http://schemas.microsoft.com/office/drawing/2014/main" id="{B69AD57D-C03D-7D3B-1537-A7126D34AB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124" y="5995735"/>
            <a:ext cx="4422100" cy="6633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E5006D"/>
          </a:solidFill>
          <a:ln w="127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4" name="Text 2"/>
          <p:cNvSpPr/>
          <p:nvPr/>
        </p:nvSpPr>
        <p:spPr>
          <a:xfrm>
            <a:off x="502920" y="44806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000" b="1" noProof="0" dirty="0">
                <a:solidFill>
                  <a:srgbClr val="12043A"/>
                </a:solidFill>
              </a:rPr>
              <a:t>Nykytila: vahva perusta, hajautunut tarjonta</a:t>
            </a:r>
            <a:endParaRPr lang="fi-FI" sz="3000" noProof="0" dirty="0"/>
          </a:p>
        </p:txBody>
      </p:sp>
      <p:sp>
        <p:nvSpPr>
          <p:cNvPr id="5" name="Shape 3"/>
          <p:cNvSpPr/>
          <p:nvPr/>
        </p:nvSpPr>
        <p:spPr>
          <a:xfrm>
            <a:off x="594360" y="1280160"/>
            <a:ext cx="914400" cy="1"/>
          </a:xfrm>
          <a:prstGeom prst="line">
            <a:avLst/>
          </a:prstGeom>
          <a:noFill/>
          <a:ln w="381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7" name="Shape 4"/>
          <p:cNvSpPr/>
          <p:nvPr/>
        </p:nvSpPr>
        <p:spPr>
          <a:xfrm>
            <a:off x="722376" y="1559054"/>
            <a:ext cx="5994668" cy="1252728"/>
          </a:xfrm>
          <a:prstGeom prst="roundRect">
            <a:avLst/>
          </a:prstGeom>
          <a:solidFill>
            <a:srgbClr val="F5F3F7"/>
          </a:solidFill>
          <a:ln w="12700">
            <a:solidFill>
              <a:srgbClr val="E3DFE7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8" name="Text 5"/>
          <p:cNvSpPr/>
          <p:nvPr/>
        </p:nvSpPr>
        <p:spPr>
          <a:xfrm>
            <a:off x="871097" y="1714490"/>
            <a:ext cx="1616158" cy="909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1600" b="1" noProof="0" dirty="0">
                <a:solidFill>
                  <a:srgbClr val="E5006D"/>
                </a:solidFill>
              </a:rPr>
              <a:t>PAIKALLISUUS, AITOUS, SESONGIT, TURVALLISUUS</a:t>
            </a:r>
            <a:endParaRPr lang="fi-FI" sz="1600" noProof="0" dirty="0"/>
          </a:p>
        </p:txBody>
      </p:sp>
      <p:sp>
        <p:nvSpPr>
          <p:cNvPr id="9" name="Text 6"/>
          <p:cNvSpPr/>
          <p:nvPr/>
        </p:nvSpPr>
        <p:spPr>
          <a:xfrm>
            <a:off x="2735997" y="1659633"/>
            <a:ext cx="3767328" cy="10675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Järvikala, vahva leipäperinne, villiruoka, puhdas luonto, neljä vuodenaikaa, JKL </a:t>
            </a:r>
            <a:r>
              <a:rPr lang="fi-FI" sz="2000" noProof="0" dirty="0" err="1">
                <a:solidFill>
                  <a:srgbClr val="211A30"/>
                </a:solidFill>
              </a:rPr>
              <a:t>coolest</a:t>
            </a:r>
            <a:r>
              <a:rPr lang="fi-FI" sz="2000" noProof="0" dirty="0">
                <a:solidFill>
                  <a:srgbClr val="211A30"/>
                </a:solidFill>
              </a:rPr>
              <a:t> city.</a:t>
            </a:r>
            <a:endParaRPr lang="fi-FI" sz="2000" noProof="0" dirty="0"/>
          </a:p>
        </p:txBody>
      </p:sp>
      <p:sp>
        <p:nvSpPr>
          <p:cNvPr id="10" name="Shape 7"/>
          <p:cNvSpPr/>
          <p:nvPr/>
        </p:nvSpPr>
        <p:spPr>
          <a:xfrm>
            <a:off x="621792" y="2871215"/>
            <a:ext cx="5994668" cy="1252727"/>
          </a:xfrm>
          <a:prstGeom prst="roundRect">
            <a:avLst/>
          </a:prstGeom>
          <a:solidFill>
            <a:srgbClr val="F5F3F7"/>
          </a:solidFill>
          <a:ln w="12700">
            <a:solidFill>
              <a:srgbClr val="E3DFE7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12" name="Text 9"/>
          <p:cNvSpPr/>
          <p:nvPr/>
        </p:nvSpPr>
        <p:spPr>
          <a:xfrm>
            <a:off x="2735997" y="3048885"/>
            <a:ext cx="3732003" cy="916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Paikallinen ruoka, autenttisuus, vastuullisuus, elämykset ja ruokakulttuuri kiinnostavat.</a:t>
            </a:r>
            <a:endParaRPr lang="fi-FI" sz="2000" noProof="0" dirty="0"/>
          </a:p>
        </p:txBody>
      </p:sp>
      <p:sp>
        <p:nvSpPr>
          <p:cNvPr id="13" name="Shape 10"/>
          <p:cNvSpPr/>
          <p:nvPr/>
        </p:nvSpPr>
        <p:spPr>
          <a:xfrm>
            <a:off x="621791" y="4215383"/>
            <a:ext cx="5994667" cy="1252717"/>
          </a:xfrm>
          <a:prstGeom prst="roundRect">
            <a:avLst/>
          </a:prstGeom>
          <a:solidFill>
            <a:srgbClr val="F5F3F7"/>
          </a:solidFill>
          <a:ln w="12700">
            <a:solidFill>
              <a:srgbClr val="E3DFE7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15" name="Text 12"/>
          <p:cNvSpPr/>
          <p:nvPr/>
        </p:nvSpPr>
        <p:spPr>
          <a:xfrm>
            <a:off x="2730174" y="4263407"/>
            <a:ext cx="3767328" cy="11064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Tarjonta on hajanaista. Ostettavuus, löydettävyys ja yhteinen näkyvyys vaihtelevat.</a:t>
            </a:r>
            <a:endParaRPr lang="fi-FI" sz="2000" noProof="0" dirty="0"/>
          </a:p>
        </p:txBody>
      </p:sp>
      <p:sp>
        <p:nvSpPr>
          <p:cNvPr id="16" name="Text 13"/>
          <p:cNvSpPr/>
          <p:nvPr/>
        </p:nvSpPr>
        <p:spPr>
          <a:xfrm>
            <a:off x="839350" y="589788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12043A"/>
                </a:solidFill>
              </a:rPr>
              <a:t>Yhteinen ruokamatkailuidentiteetti kaipaa edelleen kirkastamista.</a:t>
            </a:r>
            <a:endParaRPr lang="fi-FI" sz="2400" noProof="0" dirty="0"/>
          </a:p>
        </p:txBody>
      </p:sp>
      <p:pic>
        <p:nvPicPr>
          <p:cNvPr id="20" name="Sisällön paikkamerkki 4" descr="Kuva, joka sisältää kohteen lautanen, annos, ruoka, Ruokakulttuuri&#10;&#10;Kuvaus luotu automaattisesti">
            <a:extLst>
              <a:ext uri="{FF2B5EF4-FFF2-40B4-BE49-F238E27FC236}">
                <a16:creationId xmlns:a16="http://schemas.microsoft.com/office/drawing/2014/main" id="{2756C873-A9D1-52C1-C2F9-9DA19E424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6" r="6153"/>
          <a:stretch/>
        </p:blipFill>
        <p:spPr>
          <a:xfrm>
            <a:off x="6963154" y="1437136"/>
            <a:ext cx="4796030" cy="4560616"/>
          </a:xfrm>
          <a:prstGeom prst="rect">
            <a:avLst/>
          </a:prstGeom>
        </p:spPr>
      </p:pic>
      <p:sp>
        <p:nvSpPr>
          <p:cNvPr id="22" name="Text 5">
            <a:extLst>
              <a:ext uri="{FF2B5EF4-FFF2-40B4-BE49-F238E27FC236}">
                <a16:creationId xmlns:a16="http://schemas.microsoft.com/office/drawing/2014/main" id="{ECAF9D25-FCDD-354F-3135-DB8E47F6B1EB}"/>
              </a:ext>
            </a:extLst>
          </p:cNvPr>
          <p:cNvSpPr/>
          <p:nvPr/>
        </p:nvSpPr>
        <p:spPr>
          <a:xfrm>
            <a:off x="867904" y="3010664"/>
            <a:ext cx="1616158" cy="909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1600" b="1" noProof="0" dirty="0">
                <a:solidFill>
                  <a:srgbClr val="E5006D"/>
                </a:solidFill>
              </a:rPr>
              <a:t>KYSYNTÄ KASVAA</a:t>
            </a:r>
            <a:endParaRPr lang="fi-FI" sz="1600" noProof="0" dirty="0"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10DF7E1A-D297-2810-B433-54EA2666D089}"/>
              </a:ext>
            </a:extLst>
          </p:cNvPr>
          <p:cNvSpPr/>
          <p:nvPr/>
        </p:nvSpPr>
        <p:spPr>
          <a:xfrm>
            <a:off x="867904" y="4361697"/>
            <a:ext cx="1616158" cy="909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1600" b="1" noProof="0" dirty="0">
                <a:solidFill>
                  <a:srgbClr val="E5006D"/>
                </a:solidFill>
              </a:rPr>
              <a:t>KAUPALLINEN HAASTE</a:t>
            </a:r>
            <a:endParaRPr lang="fi-FI" sz="1600" noProof="0" dirty="0"/>
          </a:p>
        </p:txBody>
      </p:sp>
      <p:pic>
        <p:nvPicPr>
          <p:cNvPr id="28" name="Kuva 27">
            <a:extLst>
              <a:ext uri="{FF2B5EF4-FFF2-40B4-BE49-F238E27FC236}">
                <a16:creationId xmlns:a16="http://schemas.microsoft.com/office/drawing/2014/main" id="{88E87ECB-2E0F-5D76-BCD3-E0F93CD05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017" y="6050393"/>
            <a:ext cx="2764167" cy="7739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0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0"/>
          <p:cNvSpPr/>
          <p:nvPr/>
        </p:nvSpPr>
        <p:spPr>
          <a:xfrm>
            <a:off x="621792" y="333756"/>
            <a:ext cx="519379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kern="0" spc="130" noProof="0" dirty="0">
                <a:solidFill>
                  <a:srgbClr val="E5006D"/>
                </a:solidFill>
              </a:rPr>
              <a:t>KILPAILUASEMA SUOMESSA</a:t>
            </a:r>
            <a:endParaRPr lang="fi-FI" sz="2000" noProof="0" dirty="0"/>
          </a:p>
        </p:txBody>
      </p:sp>
      <p:sp>
        <p:nvSpPr>
          <p:cNvPr id="4" name="Text 1"/>
          <p:cNvSpPr/>
          <p:nvPr/>
        </p:nvSpPr>
        <p:spPr>
          <a:xfrm>
            <a:off x="621792" y="822960"/>
            <a:ext cx="5669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000" b="1" noProof="0" dirty="0">
                <a:solidFill>
                  <a:srgbClr val="FFFFFF"/>
                </a:solidFill>
              </a:rPr>
              <a:t>Erottuminen syntyy</a:t>
            </a:r>
            <a:endParaRPr lang="fi-FI" sz="3000" noProof="0" dirty="0"/>
          </a:p>
          <a:p>
            <a:pPr marL="0" indent="0">
              <a:buNone/>
            </a:pPr>
            <a:r>
              <a:rPr lang="fi-FI" sz="3000" b="1" noProof="0" dirty="0">
                <a:solidFill>
                  <a:srgbClr val="FFFFFF"/>
                </a:solidFill>
              </a:rPr>
              <a:t>yhdistelmästä ja yhteistyöstä </a:t>
            </a:r>
          </a:p>
          <a:p>
            <a:pPr marL="0" indent="0">
              <a:buNone/>
            </a:pPr>
            <a:r>
              <a:rPr lang="fi-FI" sz="3000" b="1" noProof="0" dirty="0">
                <a:solidFill>
                  <a:srgbClr val="FFFFFF"/>
                </a:solidFill>
              </a:rPr>
              <a:t>- ei</a:t>
            </a:r>
            <a:r>
              <a:rPr lang="fi-FI" sz="3000" noProof="0" dirty="0"/>
              <a:t> </a:t>
            </a:r>
            <a:r>
              <a:rPr lang="fi-FI" sz="3000" b="1" noProof="0" dirty="0">
                <a:solidFill>
                  <a:srgbClr val="FFFFFF"/>
                </a:solidFill>
              </a:rPr>
              <a:t>yhdestä tuotteesta</a:t>
            </a:r>
            <a:endParaRPr lang="fi-FI" sz="3000" noProof="0" dirty="0"/>
          </a:p>
        </p:txBody>
      </p:sp>
      <p:sp>
        <p:nvSpPr>
          <p:cNvPr id="6" name="Text 3"/>
          <p:cNvSpPr/>
          <p:nvPr/>
        </p:nvSpPr>
        <p:spPr>
          <a:xfrm>
            <a:off x="621792" y="24963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b="1" noProof="0" dirty="0">
                <a:solidFill>
                  <a:srgbClr val="FFFFFF"/>
                </a:solidFill>
              </a:rPr>
              <a:t>JÄRVI-SUOMI</a:t>
            </a:r>
            <a:endParaRPr lang="fi-FI" noProof="0" dirty="0"/>
          </a:p>
        </p:txBody>
      </p:sp>
      <p:sp>
        <p:nvSpPr>
          <p:cNvPr id="7" name="Text 4"/>
          <p:cNvSpPr/>
          <p:nvPr/>
        </p:nvSpPr>
        <p:spPr>
          <a:xfrm>
            <a:off x="2944368" y="2318004"/>
            <a:ext cx="37490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DD7EA"/>
                </a:solidFill>
              </a:rPr>
              <a:t>Luonto, järvet ja paikallisuus tarjoavat uskottavan kansainvälisen kehyksen.</a:t>
            </a:r>
            <a:endParaRPr lang="fi-FI" sz="2000" noProof="0" dirty="0"/>
          </a:p>
        </p:txBody>
      </p:sp>
      <p:sp>
        <p:nvSpPr>
          <p:cNvPr id="9" name="Text 6"/>
          <p:cNvSpPr/>
          <p:nvPr/>
        </p:nvSpPr>
        <p:spPr>
          <a:xfrm>
            <a:off x="630936" y="3529584"/>
            <a:ext cx="2203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b="1" noProof="0" dirty="0">
                <a:solidFill>
                  <a:srgbClr val="FFFFFF"/>
                </a:solidFill>
              </a:rPr>
              <a:t>SAUNAMAAKUNTA</a:t>
            </a:r>
            <a:endParaRPr lang="fi-FI" noProof="0" dirty="0"/>
          </a:p>
        </p:txBody>
      </p:sp>
      <p:sp>
        <p:nvSpPr>
          <p:cNvPr id="10" name="Text 7"/>
          <p:cNvSpPr/>
          <p:nvPr/>
        </p:nvSpPr>
        <p:spPr>
          <a:xfrm>
            <a:off x="2935224" y="3282701"/>
            <a:ext cx="37490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DD7EA"/>
                </a:solidFill>
              </a:rPr>
              <a:t>Sauna, järviluonto ja ruoka muodostavat kokonaisuuden.</a:t>
            </a:r>
            <a:endParaRPr lang="fi-FI" sz="2000" noProof="0" dirty="0"/>
          </a:p>
        </p:txBody>
      </p:sp>
      <p:sp>
        <p:nvSpPr>
          <p:cNvPr id="12" name="Text 9"/>
          <p:cNvSpPr/>
          <p:nvPr/>
        </p:nvSpPr>
        <p:spPr>
          <a:xfrm>
            <a:off x="640080" y="4539996"/>
            <a:ext cx="2203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b="1" noProof="0" dirty="0">
                <a:solidFill>
                  <a:srgbClr val="FFFFFF"/>
                </a:solidFill>
              </a:rPr>
              <a:t>MONIPUOLISUUS</a:t>
            </a:r>
            <a:endParaRPr lang="fi-FI" noProof="0" dirty="0"/>
          </a:p>
        </p:txBody>
      </p:sp>
      <p:sp>
        <p:nvSpPr>
          <p:cNvPr id="13" name="Text 10"/>
          <p:cNvSpPr/>
          <p:nvPr/>
        </p:nvSpPr>
        <p:spPr>
          <a:xfrm>
            <a:off x="2935224" y="4393697"/>
            <a:ext cx="346557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DD7EA"/>
                </a:solidFill>
              </a:rPr>
              <a:t>Kaupunki-, tapahtuma-, kulttuuri- ja  maaseutuelämykset voidaan yhdistää samalle matkalle.</a:t>
            </a:r>
            <a:endParaRPr lang="fi-FI" sz="2000" noProof="0" dirty="0"/>
          </a:p>
        </p:txBody>
      </p:sp>
      <p:sp>
        <p:nvSpPr>
          <p:cNvPr id="14" name="Shape 11"/>
          <p:cNvSpPr/>
          <p:nvPr/>
        </p:nvSpPr>
        <p:spPr>
          <a:xfrm>
            <a:off x="621792" y="5957316"/>
            <a:ext cx="5806440" cy="773966"/>
          </a:xfrm>
          <a:prstGeom prst="roundRect">
            <a:avLst/>
          </a:prstGeom>
          <a:solidFill>
            <a:srgbClr val="E5006D"/>
          </a:solidFill>
          <a:ln w="127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15" name="Text 12"/>
          <p:cNvSpPr/>
          <p:nvPr/>
        </p:nvSpPr>
        <p:spPr>
          <a:xfrm>
            <a:off x="838200" y="6240780"/>
            <a:ext cx="5257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i-FI" sz="2000" b="1" noProof="0" dirty="0">
                <a:solidFill>
                  <a:srgbClr val="FFFFFF"/>
                </a:solidFill>
              </a:rPr>
              <a:t>Haaste: tunnettu kärkituote puuttuu. Helposti ostettava tarjonta puutteellista.</a:t>
            </a:r>
            <a:endParaRPr lang="fi-FI" sz="2000" noProof="0" dirty="0"/>
          </a:p>
        </p:txBody>
      </p:sp>
      <p:pic>
        <p:nvPicPr>
          <p:cNvPr id="19" name="Sisällön paikkamerkki 4">
            <a:extLst>
              <a:ext uri="{FF2B5EF4-FFF2-40B4-BE49-F238E27FC236}">
                <a16:creationId xmlns:a16="http://schemas.microsoft.com/office/drawing/2014/main" id="{984A65FB-E7FC-0F2E-7E63-9FD965B9B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10508"/>
          <a:stretch/>
        </p:blipFill>
        <p:spPr>
          <a:xfrm>
            <a:off x="6510528" y="713242"/>
            <a:ext cx="5452279" cy="5184638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95CFF70B-FC74-628E-A472-60B904377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640" y="5977241"/>
            <a:ext cx="2764167" cy="7739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E5006D"/>
          </a:solidFill>
          <a:ln w="127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4" name="Text 2"/>
          <p:cNvSpPr/>
          <p:nvPr/>
        </p:nvSpPr>
        <p:spPr>
          <a:xfrm>
            <a:off x="594360" y="429768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000" b="1" noProof="0" dirty="0">
                <a:solidFill>
                  <a:srgbClr val="12043A"/>
                </a:solidFill>
              </a:rPr>
              <a:t>Kehittämistarpeet ja tiedon aukot</a:t>
            </a:r>
            <a:endParaRPr lang="fi-FI" sz="3000" noProof="0" dirty="0"/>
          </a:p>
        </p:txBody>
      </p:sp>
      <p:sp>
        <p:nvSpPr>
          <p:cNvPr id="5" name="Shape 3"/>
          <p:cNvSpPr/>
          <p:nvPr/>
        </p:nvSpPr>
        <p:spPr>
          <a:xfrm>
            <a:off x="594360" y="1280160"/>
            <a:ext cx="914400" cy="1"/>
          </a:xfrm>
          <a:prstGeom prst="line">
            <a:avLst/>
          </a:prstGeom>
          <a:noFill/>
          <a:ln w="381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8" name="Text 5"/>
          <p:cNvSpPr/>
          <p:nvPr/>
        </p:nvSpPr>
        <p:spPr>
          <a:xfrm>
            <a:off x="5166360" y="1508760"/>
            <a:ext cx="2414016" cy="379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noProof="0" dirty="0">
                <a:solidFill>
                  <a:srgbClr val="12043A"/>
                </a:solidFill>
              </a:rPr>
              <a:t>TUOTTEISTAMINEN</a:t>
            </a:r>
            <a:endParaRPr lang="fi-FI" sz="2000" noProof="0" dirty="0"/>
          </a:p>
        </p:txBody>
      </p:sp>
      <p:sp>
        <p:nvSpPr>
          <p:cNvPr id="9" name="Text 6"/>
          <p:cNvSpPr/>
          <p:nvPr/>
        </p:nvSpPr>
        <p:spPr>
          <a:xfrm>
            <a:off x="7927848" y="1316736"/>
            <a:ext cx="3520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Laatu. Valmiit, hinnoitellut ja varattavat tuotteet sekä reitit.</a:t>
            </a:r>
            <a:endParaRPr lang="fi-FI" sz="2000" noProof="0" dirty="0"/>
          </a:p>
        </p:txBody>
      </p:sp>
      <p:sp>
        <p:nvSpPr>
          <p:cNvPr id="11" name="Text 8"/>
          <p:cNvSpPr/>
          <p:nvPr/>
        </p:nvSpPr>
        <p:spPr>
          <a:xfrm>
            <a:off x="5163312" y="246430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noProof="0" dirty="0">
                <a:solidFill>
                  <a:srgbClr val="12043A"/>
                </a:solidFill>
              </a:rPr>
              <a:t>YHTEINEN NÄKYVYYS</a:t>
            </a:r>
            <a:endParaRPr lang="fi-FI" sz="2000" noProof="0" dirty="0"/>
          </a:p>
        </p:txBody>
      </p:sp>
      <p:sp>
        <p:nvSpPr>
          <p:cNvPr id="12" name="Text 9"/>
          <p:cNvSpPr/>
          <p:nvPr/>
        </p:nvSpPr>
        <p:spPr>
          <a:xfrm>
            <a:off x="7927848" y="2304288"/>
            <a:ext cx="3520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Tarinat, digitaalinen löydettävyys ja myyntikanavat.</a:t>
            </a:r>
            <a:endParaRPr lang="fi-FI" sz="2000" noProof="0" dirty="0"/>
          </a:p>
        </p:txBody>
      </p:sp>
      <p:sp>
        <p:nvSpPr>
          <p:cNvPr id="14" name="Text 11"/>
          <p:cNvSpPr/>
          <p:nvPr/>
        </p:nvSpPr>
        <p:spPr>
          <a:xfrm>
            <a:off x="5163312" y="34975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noProof="0" dirty="0">
                <a:solidFill>
                  <a:srgbClr val="12043A"/>
                </a:solidFill>
              </a:rPr>
              <a:t>PYSYVÄ VERKOSTO</a:t>
            </a:r>
            <a:endParaRPr lang="fi-FI" sz="2000" noProof="0" dirty="0"/>
          </a:p>
        </p:txBody>
      </p:sp>
      <p:sp>
        <p:nvSpPr>
          <p:cNvPr id="15" name="Text 12"/>
          <p:cNvSpPr/>
          <p:nvPr/>
        </p:nvSpPr>
        <p:spPr>
          <a:xfrm>
            <a:off x="7927848" y="3232404"/>
            <a:ext cx="3520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Ruoka-, matkailu-, tapahtuma- ja luontoalan jatkuva yhteistyö.</a:t>
            </a:r>
            <a:endParaRPr lang="fi-FI" sz="2000" noProof="0" dirty="0"/>
          </a:p>
        </p:txBody>
      </p:sp>
      <p:sp>
        <p:nvSpPr>
          <p:cNvPr id="17" name="Text 14"/>
          <p:cNvSpPr/>
          <p:nvPr/>
        </p:nvSpPr>
        <p:spPr>
          <a:xfrm>
            <a:off x="5163312" y="4334256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noProof="0" dirty="0">
                <a:solidFill>
                  <a:srgbClr val="12043A"/>
                </a:solidFill>
              </a:rPr>
              <a:t>TUTKIMUS JA MITTARIT</a:t>
            </a:r>
            <a:endParaRPr lang="fi-FI" sz="2000" noProof="0" dirty="0"/>
          </a:p>
        </p:txBody>
      </p:sp>
      <p:sp>
        <p:nvSpPr>
          <p:cNvPr id="18" name="Text 15"/>
          <p:cNvSpPr/>
          <p:nvPr/>
        </p:nvSpPr>
        <p:spPr>
          <a:xfrm>
            <a:off x="7927848" y="4254246"/>
            <a:ext cx="35204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211A30"/>
                </a:solidFill>
              </a:rPr>
              <a:t>Yrityskanta, asiakkaat, vastuullisuus ja taloudelliset vaikutukset.</a:t>
            </a:r>
            <a:endParaRPr lang="fi-FI" sz="2000" noProof="0" dirty="0"/>
          </a:p>
        </p:txBody>
      </p:sp>
      <p:sp>
        <p:nvSpPr>
          <p:cNvPr id="19" name="Shape 16"/>
          <p:cNvSpPr/>
          <p:nvPr/>
        </p:nvSpPr>
        <p:spPr>
          <a:xfrm>
            <a:off x="5163312" y="5232654"/>
            <a:ext cx="6284976" cy="773966"/>
          </a:xfrm>
          <a:prstGeom prst="roundRect">
            <a:avLst/>
          </a:prstGeom>
          <a:solidFill>
            <a:srgbClr val="12043A"/>
          </a:solidFill>
          <a:ln w="12700">
            <a:solidFill>
              <a:srgbClr val="12043A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20" name="Text 17"/>
          <p:cNvSpPr/>
          <p:nvPr/>
        </p:nvSpPr>
        <p:spPr>
          <a:xfrm>
            <a:off x="5394960" y="5511546"/>
            <a:ext cx="5623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i-FI" sz="2000" b="1" noProof="0" dirty="0">
                <a:solidFill>
                  <a:srgbClr val="FFFFFF"/>
                </a:solidFill>
              </a:rPr>
              <a:t>Tiedolla johtaminen tekee kehittämisestä jatkuvaa, ei hankesidonnaista</a:t>
            </a:r>
            <a:r>
              <a:rPr lang="fi-FI" sz="1250" b="1" noProof="0" dirty="0">
                <a:solidFill>
                  <a:srgbClr val="FFFFFF"/>
                </a:solidFill>
              </a:rPr>
              <a:t>.</a:t>
            </a:r>
            <a:endParaRPr lang="fi-FI" sz="1250" noProof="0" dirty="0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A27D33FF-5909-189A-80B4-7B55BB8AF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640" y="6013817"/>
            <a:ext cx="2764167" cy="773966"/>
          </a:xfrm>
          <a:prstGeom prst="rect">
            <a:avLst/>
          </a:prstGeom>
        </p:spPr>
      </p:pic>
      <p:pic>
        <p:nvPicPr>
          <p:cNvPr id="26" name="Sisällön paikkamerkki 4">
            <a:extLst>
              <a:ext uri="{FF2B5EF4-FFF2-40B4-BE49-F238E27FC236}">
                <a16:creationId xmlns:a16="http://schemas.microsoft.com/office/drawing/2014/main" id="{0EFB74FD-A163-2A5A-AA82-F46C49552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r="10508"/>
          <a:stretch/>
        </p:blipFill>
        <p:spPr>
          <a:xfrm>
            <a:off x="592772" y="1508760"/>
            <a:ext cx="4425760" cy="4208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0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621792" y="548640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3000" b="1" noProof="0" dirty="0">
                <a:solidFill>
                  <a:srgbClr val="FFFFFF"/>
                </a:solidFill>
              </a:rPr>
              <a:t>Kohti tunnistettavaa ja saavutettavaa</a:t>
            </a:r>
            <a:r>
              <a:rPr lang="fi-FI" sz="3000" noProof="0" dirty="0"/>
              <a:t> </a:t>
            </a:r>
            <a:r>
              <a:rPr lang="fi-FI" sz="3000" b="1" noProof="0" dirty="0">
                <a:solidFill>
                  <a:srgbClr val="FFFFFF"/>
                </a:solidFill>
              </a:rPr>
              <a:t>Keski-Suomen ruokamatkailua</a:t>
            </a:r>
            <a:endParaRPr lang="fi-FI" sz="3000" noProof="0" dirty="0"/>
          </a:p>
        </p:txBody>
      </p:sp>
      <p:sp>
        <p:nvSpPr>
          <p:cNvPr id="5" name="Shape 3"/>
          <p:cNvSpPr/>
          <p:nvPr/>
        </p:nvSpPr>
        <p:spPr>
          <a:xfrm>
            <a:off x="1078992" y="1741928"/>
            <a:ext cx="1920240" cy="1"/>
          </a:xfrm>
          <a:prstGeom prst="line">
            <a:avLst/>
          </a:prstGeom>
          <a:noFill/>
          <a:ln w="25400">
            <a:solidFill>
              <a:srgbClr val="665D86"/>
            </a:solidFill>
            <a:prstDash val="solid"/>
            <a:tailEnd type="triangle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6" name="Text 4"/>
          <p:cNvSpPr/>
          <p:nvPr/>
        </p:nvSpPr>
        <p:spPr>
          <a:xfrm>
            <a:off x="598932" y="213055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FFFFFF"/>
                </a:solidFill>
              </a:rPr>
              <a:t>KIRKASTA</a:t>
            </a:r>
            <a:endParaRPr lang="fi-FI" sz="2400" noProof="0" dirty="0"/>
          </a:p>
        </p:txBody>
      </p:sp>
      <p:sp>
        <p:nvSpPr>
          <p:cNvPr id="7" name="Text 5"/>
          <p:cNvSpPr/>
          <p:nvPr/>
        </p:nvSpPr>
        <p:spPr>
          <a:xfrm>
            <a:off x="621791" y="3266691"/>
            <a:ext cx="2499361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Yhteinen lupaus:</a:t>
            </a:r>
            <a:endParaRPr lang="fi-FI" sz="2000" noProof="0" dirty="0"/>
          </a:p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sauna + järviluonto + taivaan ilmiöt + maailmanperintö-kohteet + Alvar Aalto + koulutus (Suomen Ateena) + teollisuus + paikallinen ruoka</a:t>
            </a:r>
            <a:endParaRPr lang="fi-FI" sz="2000" noProof="0" dirty="0"/>
          </a:p>
        </p:txBody>
      </p:sp>
      <p:sp>
        <p:nvSpPr>
          <p:cNvPr id="9" name="Shape 7"/>
          <p:cNvSpPr/>
          <p:nvPr/>
        </p:nvSpPr>
        <p:spPr>
          <a:xfrm>
            <a:off x="3895344" y="1741927"/>
            <a:ext cx="1920240" cy="1"/>
          </a:xfrm>
          <a:prstGeom prst="line">
            <a:avLst/>
          </a:prstGeom>
          <a:noFill/>
          <a:ln w="25400">
            <a:solidFill>
              <a:srgbClr val="665D86"/>
            </a:solidFill>
            <a:prstDash val="solid"/>
            <a:tailEnd type="triangle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10" name="Text 8"/>
          <p:cNvSpPr/>
          <p:nvPr/>
        </p:nvSpPr>
        <p:spPr>
          <a:xfrm>
            <a:off x="3392424" y="213055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FFFFFF"/>
                </a:solidFill>
              </a:rPr>
              <a:t>TUOTTEISTA</a:t>
            </a:r>
            <a:endParaRPr lang="fi-FI" sz="2400" noProof="0" dirty="0"/>
          </a:p>
        </p:txBody>
      </p:sp>
      <p:sp>
        <p:nvSpPr>
          <p:cNvPr id="11" name="Text 9"/>
          <p:cNvSpPr/>
          <p:nvPr/>
        </p:nvSpPr>
        <p:spPr>
          <a:xfrm>
            <a:off x="3392424" y="3177538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Ympärivuotiset palvelut, sesongin tuotteet, ruokareitit, tapahtumat,</a:t>
            </a:r>
            <a:endParaRPr lang="fi-FI" sz="2000" noProof="0" dirty="0"/>
          </a:p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ja varattavat palvelupaketit</a:t>
            </a:r>
            <a:endParaRPr lang="fi-FI" sz="2000" noProof="0" dirty="0"/>
          </a:p>
        </p:txBody>
      </p:sp>
      <p:sp>
        <p:nvSpPr>
          <p:cNvPr id="13" name="Shape 11"/>
          <p:cNvSpPr/>
          <p:nvPr/>
        </p:nvSpPr>
        <p:spPr>
          <a:xfrm>
            <a:off x="6711696" y="1741926"/>
            <a:ext cx="1920240" cy="1"/>
          </a:xfrm>
          <a:prstGeom prst="line">
            <a:avLst/>
          </a:prstGeom>
          <a:noFill/>
          <a:ln w="25400">
            <a:solidFill>
              <a:srgbClr val="665D86"/>
            </a:solidFill>
            <a:prstDash val="solid"/>
            <a:tailEnd type="triangle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14" name="Text 12"/>
          <p:cNvSpPr/>
          <p:nvPr/>
        </p:nvSpPr>
        <p:spPr>
          <a:xfrm>
            <a:off x="6254496" y="21488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FFFFFF"/>
                </a:solidFill>
              </a:rPr>
              <a:t>YHDISTÄ</a:t>
            </a:r>
            <a:endParaRPr lang="fi-FI" sz="2400" noProof="0" dirty="0"/>
          </a:p>
        </p:txBody>
      </p:sp>
      <p:sp>
        <p:nvSpPr>
          <p:cNvPr id="15" name="Text 13"/>
          <p:cNvSpPr/>
          <p:nvPr/>
        </p:nvSpPr>
        <p:spPr>
          <a:xfrm>
            <a:off x="6254496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Yritykset, kehittäjät, sidosryhmät ja myynti</a:t>
            </a:r>
            <a:endParaRPr lang="fi-FI" sz="2000" noProof="0" dirty="0"/>
          </a:p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pysyväksi ekosysteemiksi</a:t>
            </a:r>
            <a:endParaRPr lang="fi-FI" sz="2000" noProof="0" dirty="0"/>
          </a:p>
        </p:txBody>
      </p:sp>
      <p:sp>
        <p:nvSpPr>
          <p:cNvPr id="17" name="Text 15"/>
          <p:cNvSpPr/>
          <p:nvPr/>
        </p:nvSpPr>
        <p:spPr>
          <a:xfrm>
            <a:off x="9047988" y="2011676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FFFFFF"/>
                </a:solidFill>
              </a:rPr>
              <a:t>VIE MARKKINOILLE</a:t>
            </a:r>
            <a:endParaRPr lang="fi-FI" sz="2400" noProof="0" dirty="0"/>
          </a:p>
        </p:txBody>
      </p:sp>
      <p:sp>
        <p:nvSpPr>
          <p:cNvPr id="18" name="Text 16"/>
          <p:cNvSpPr/>
          <p:nvPr/>
        </p:nvSpPr>
        <p:spPr>
          <a:xfrm>
            <a:off x="9047988" y="3418866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Alueellinen yhteistyö, </a:t>
            </a:r>
            <a:r>
              <a:rPr lang="fi-FI" sz="2000" noProof="0" dirty="0" err="1">
                <a:solidFill>
                  <a:srgbClr val="D9D3E7"/>
                </a:solidFill>
              </a:rPr>
              <a:t>Lakeland</a:t>
            </a:r>
            <a:r>
              <a:rPr lang="fi-FI" sz="2000" noProof="0" dirty="0">
                <a:solidFill>
                  <a:srgbClr val="D9D3E7"/>
                </a:solidFill>
              </a:rPr>
              <a:t>-yhteistyö, digikanavat</a:t>
            </a:r>
            <a:endParaRPr lang="fi-FI" sz="2000" noProof="0" dirty="0"/>
          </a:p>
          <a:p>
            <a:pPr marL="0" indent="0">
              <a:buNone/>
            </a:pPr>
            <a:r>
              <a:rPr lang="fi-FI" sz="2000" noProof="0" dirty="0">
                <a:solidFill>
                  <a:srgbClr val="D9D3E7"/>
                </a:solidFill>
              </a:rPr>
              <a:t>ja kansainväliset kumppanit, käänteinen elintarvikevienti</a:t>
            </a:r>
            <a:endParaRPr lang="fi-FI" sz="2000" noProof="0" dirty="0"/>
          </a:p>
        </p:txBody>
      </p:sp>
      <p:sp>
        <p:nvSpPr>
          <p:cNvPr id="19" name="Shape 17"/>
          <p:cNvSpPr/>
          <p:nvPr/>
        </p:nvSpPr>
        <p:spPr>
          <a:xfrm>
            <a:off x="566928" y="5248656"/>
            <a:ext cx="8481060" cy="1432334"/>
          </a:xfrm>
          <a:prstGeom prst="roundRect">
            <a:avLst/>
          </a:prstGeom>
          <a:solidFill>
            <a:srgbClr val="261052"/>
          </a:solidFill>
          <a:ln w="1905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21" name="Text 19"/>
          <p:cNvSpPr/>
          <p:nvPr/>
        </p:nvSpPr>
        <p:spPr>
          <a:xfrm>
            <a:off x="964692" y="5706504"/>
            <a:ext cx="7877556" cy="516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000" b="1" noProof="0" dirty="0">
                <a:solidFill>
                  <a:srgbClr val="FFFFFF"/>
                </a:solidFill>
              </a:rPr>
              <a:t>Keski-Suomi tunnetaan paikkana, jossa paikalliset maut,	 vieraanvaraisuus, sauna, järviluonto, paikalliskulttuuri ja monimuotoiset tapahtumat muodostavat aidon, vastuullisen ja helposti ostettavan elämyksen. 			</a:t>
            </a:r>
            <a:endParaRPr lang="fi-FI" noProof="0" dirty="0"/>
          </a:p>
        </p:txBody>
      </p:sp>
      <p:pic>
        <p:nvPicPr>
          <p:cNvPr id="25" name="Kuva 24">
            <a:extLst>
              <a:ext uri="{FF2B5EF4-FFF2-40B4-BE49-F238E27FC236}">
                <a16:creationId xmlns:a16="http://schemas.microsoft.com/office/drawing/2014/main" id="{48F48F5F-C840-646C-773F-FDBC4F243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108" y="5907024"/>
            <a:ext cx="2764167" cy="773966"/>
          </a:xfrm>
          <a:prstGeom prst="rect">
            <a:avLst/>
          </a:prstGeom>
        </p:spPr>
      </p:pic>
      <p:sp>
        <p:nvSpPr>
          <p:cNvPr id="27" name="Tekstiruutu 26">
            <a:extLst>
              <a:ext uri="{FF2B5EF4-FFF2-40B4-BE49-F238E27FC236}">
                <a16:creationId xmlns:a16="http://schemas.microsoft.com/office/drawing/2014/main" id="{A583D864-2AB6-3F3A-EC71-5E3350A6D958}"/>
              </a:ext>
            </a:extLst>
          </p:cNvPr>
          <p:cNvSpPr txBox="1"/>
          <p:nvPr/>
        </p:nvSpPr>
        <p:spPr>
          <a:xfrm>
            <a:off x="2999232" y="4861034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rgbClr val="FFFFFF"/>
                </a:solidFill>
              </a:rPr>
              <a:t>Voisiko yhteinen tavoite olla vaikka tällainen?</a:t>
            </a:r>
            <a:endParaRPr lang="fi-FI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7E008-6BA6-BC9C-4596-754756E252B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CA9CC66-8FE8-72AF-F0CB-CC6B8F5CD611}"/>
              </a:ext>
            </a:extLst>
          </p:cNvPr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E5006D"/>
          </a:solidFill>
          <a:ln w="127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3A52A3D-E774-872A-ECDB-87B99B38DCE1}"/>
              </a:ext>
            </a:extLst>
          </p:cNvPr>
          <p:cNvSpPr/>
          <p:nvPr/>
        </p:nvSpPr>
        <p:spPr>
          <a:xfrm>
            <a:off x="594360" y="1280160"/>
            <a:ext cx="914400" cy="1"/>
          </a:xfrm>
          <a:prstGeom prst="line">
            <a:avLst/>
          </a:prstGeom>
          <a:noFill/>
          <a:ln w="38100">
            <a:solidFill>
              <a:srgbClr val="E5006D"/>
            </a:solidFill>
            <a:prstDash val="solid"/>
          </a:ln>
        </p:spPr>
        <p:txBody>
          <a:bodyPr/>
          <a:lstStyle/>
          <a:p>
            <a:endParaRPr lang="fi-FI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CC727FF-DB09-3FFB-F531-313C77262E46}"/>
              </a:ext>
            </a:extLst>
          </p:cNvPr>
          <p:cNvSpPr/>
          <p:nvPr/>
        </p:nvSpPr>
        <p:spPr>
          <a:xfrm>
            <a:off x="2441448" y="761244"/>
            <a:ext cx="2414016" cy="379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i-FI" sz="2400" b="1" noProof="0" dirty="0">
                <a:solidFill>
                  <a:srgbClr val="12043A"/>
                </a:solidFill>
              </a:rPr>
              <a:t>KIITOS!</a:t>
            </a:r>
            <a:endParaRPr lang="fi-FI" sz="2400" noProof="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C7101DE-C70F-A5BA-7768-5D9B164CD230}"/>
              </a:ext>
            </a:extLst>
          </p:cNvPr>
          <p:cNvSpPr/>
          <p:nvPr/>
        </p:nvSpPr>
        <p:spPr>
          <a:xfrm>
            <a:off x="6568482" y="3429000"/>
            <a:ext cx="4041648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i-FI" sz="2000" noProof="0" dirty="0"/>
              <a:t>Leena Pölkki</a:t>
            </a:r>
          </a:p>
          <a:p>
            <a:r>
              <a:rPr lang="fi-FI" sz="2000" noProof="0" dirty="0"/>
              <a:t>Vanhempi asiantuntija</a:t>
            </a:r>
          </a:p>
          <a:p>
            <a:r>
              <a:rPr lang="fi-FI" sz="2000" noProof="0" dirty="0"/>
              <a:t>Jyväskylän ammattikorkeakoulu</a:t>
            </a:r>
          </a:p>
          <a:p>
            <a:r>
              <a:rPr lang="fi-FI" sz="2000" noProof="0" dirty="0"/>
              <a:t>Liiketoimintayksikkö</a:t>
            </a:r>
          </a:p>
          <a:p>
            <a:endParaRPr lang="fi-FI" sz="2000" noProof="0" dirty="0"/>
          </a:p>
          <a:p>
            <a:r>
              <a:rPr lang="fi-FI" sz="2000" noProof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leena.polkki@jamk.fi</a:t>
            </a:r>
            <a:endParaRPr lang="fi-FI" sz="2000" noProof="0" dirty="0">
              <a:solidFill>
                <a:srgbClr val="0070C0"/>
              </a:solidFill>
            </a:endParaRPr>
          </a:p>
          <a:p>
            <a:r>
              <a:rPr lang="fi-FI" sz="2000" noProof="0" dirty="0"/>
              <a:t>0504011894</a:t>
            </a:r>
          </a:p>
          <a:p>
            <a:endParaRPr lang="fi-FI" sz="2000" noProof="0" dirty="0"/>
          </a:p>
          <a:p>
            <a:r>
              <a:rPr lang="fi-FI" sz="2000" noProof="0" dirty="0" err="1"/>
              <a:t>FinFoodNet</a:t>
            </a:r>
            <a:r>
              <a:rPr lang="fi-FI" sz="2000" noProof="0" dirty="0"/>
              <a:t> – Yhteistyöllä vauhtia vientiin ja kansainvälistymiseen </a:t>
            </a:r>
          </a:p>
          <a:p>
            <a:r>
              <a:rPr lang="fi-FI" sz="2000" noProof="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https://intoseinajoki.fi/finfoodnet/</a:t>
            </a:r>
            <a:endParaRPr lang="fi-FI" sz="2000" noProof="0" dirty="0">
              <a:solidFill>
                <a:srgbClr val="0070C0"/>
              </a:solidFill>
            </a:endParaRPr>
          </a:p>
          <a:p>
            <a:endParaRPr lang="fi-FI" sz="2000" noProof="0" dirty="0"/>
          </a:p>
          <a:p>
            <a:r>
              <a:rPr lang="fi-FI" noProof="0" dirty="0"/>
              <a:t>Esityksen kuvat: Leena Pölkki  </a:t>
            </a:r>
          </a:p>
          <a:p>
            <a:pPr marL="0" indent="0">
              <a:buNone/>
            </a:pPr>
            <a:endParaRPr lang="fi-FI" sz="2000" noProof="0" dirty="0">
              <a:solidFill>
                <a:srgbClr val="211A30"/>
              </a:solidFill>
            </a:endParaRPr>
          </a:p>
          <a:p>
            <a:pPr marL="0" indent="0">
              <a:buNone/>
            </a:pPr>
            <a:endParaRPr lang="fi-FI" sz="2000" noProof="0" dirty="0">
              <a:solidFill>
                <a:srgbClr val="211A30"/>
              </a:solidFill>
            </a:endParaRPr>
          </a:p>
          <a:p>
            <a:pPr marL="0" indent="0">
              <a:buNone/>
            </a:pPr>
            <a:endParaRPr lang="fi-FI" sz="2000" noProof="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DD07925B-234E-4A98-DC30-9264E1E51A5C}"/>
              </a:ext>
            </a:extLst>
          </p:cNvPr>
          <p:cNvSpPr/>
          <p:nvPr/>
        </p:nvSpPr>
        <p:spPr>
          <a:xfrm>
            <a:off x="5394960" y="5511546"/>
            <a:ext cx="5623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i-FI" sz="2000" b="1" noProof="0" dirty="0">
                <a:solidFill>
                  <a:srgbClr val="FFFFFF"/>
                </a:solidFill>
              </a:rPr>
              <a:t>Tiedolla johtaminen tekee kehittämisestä jatkuvaa, ei hankesidonnaista</a:t>
            </a:r>
            <a:r>
              <a:rPr lang="fi-FI" sz="1250" b="1" noProof="0" dirty="0">
                <a:solidFill>
                  <a:srgbClr val="FFFFFF"/>
                </a:solidFill>
              </a:rPr>
              <a:t>.</a:t>
            </a:r>
            <a:endParaRPr lang="fi-FI" sz="1250" noProof="0" dirty="0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EF0DC1B8-FB91-9624-B64C-407A2321F3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454" y="506194"/>
            <a:ext cx="2764167" cy="773966"/>
          </a:xfrm>
          <a:prstGeom prst="rect">
            <a:avLst/>
          </a:prstGeom>
        </p:spPr>
      </p:pic>
      <p:pic>
        <p:nvPicPr>
          <p:cNvPr id="6" name="Sisällön paikkamerkki 4" descr="Kuva, joka sisältää kohteen ruoka, Välipala, jälkiruoka, annos&#10;&#10;Kuvaus luotu automaattisesti">
            <a:extLst>
              <a:ext uri="{FF2B5EF4-FFF2-40B4-BE49-F238E27FC236}">
                <a16:creationId xmlns:a16="http://schemas.microsoft.com/office/drawing/2014/main" id="{D96C0AC8-89EA-D659-2257-789DF2C0B8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9" r="6610"/>
          <a:stretch/>
        </p:blipFill>
        <p:spPr>
          <a:xfrm>
            <a:off x="594360" y="1449329"/>
            <a:ext cx="5029160" cy="4782302"/>
          </a:xfrm>
          <a:prstGeom prst="rect">
            <a:avLst/>
          </a:prstGeom>
        </p:spPr>
      </p:pic>
      <p:pic>
        <p:nvPicPr>
          <p:cNvPr id="10" name="Kuva 9" descr="Kuva, joka sisältää kohteen teksti, Fontti, logo, Grafiikka&#10;&#10;Tekoälyn generoima sisältö voi olla virheellistä.">
            <a:extLst>
              <a:ext uri="{FF2B5EF4-FFF2-40B4-BE49-F238E27FC236}">
                <a16:creationId xmlns:a16="http://schemas.microsoft.com/office/drawing/2014/main" id="{051ACB04-81FE-4D1D-90E3-B7E9DB388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017" y="420949"/>
            <a:ext cx="2768353" cy="719771"/>
          </a:xfrm>
          <a:prstGeom prst="rect">
            <a:avLst/>
          </a:prstGeom>
        </p:spPr>
      </p:pic>
      <p:pic>
        <p:nvPicPr>
          <p:cNvPr id="4" name="Kuva 3" descr="Kuva, joka sisältää kohteen teksti, Fontti, kuvakaappaus, Sähkönsininen&#10;&#10;Tekoälyn generoima sisältö voi olla virheellistä.">
            <a:extLst>
              <a:ext uri="{FF2B5EF4-FFF2-40B4-BE49-F238E27FC236}">
                <a16:creationId xmlns:a16="http://schemas.microsoft.com/office/drawing/2014/main" id="{B1BBA21B-0DED-8624-D159-D57A9004C9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420" y="5899974"/>
            <a:ext cx="4422100" cy="66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1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8AFD7A322F8384795A661F8559F66E7" ma:contentTypeVersion="10" ma:contentTypeDescription="Luo uusi asiakirja." ma:contentTypeScope="" ma:versionID="496e49db0d04bac4ff3bf0e2fe3d86cb">
  <xsd:schema xmlns:xsd="http://www.w3.org/2001/XMLSchema" xmlns:xs="http://www.w3.org/2001/XMLSchema" xmlns:p="http://schemas.microsoft.com/office/2006/metadata/properties" xmlns:ns2="38cfdc4f-15d9-4b85-bea0-651fb29dfc92" xmlns:ns3="71223606-293a-4e81-abff-bde927b57411" targetNamespace="http://schemas.microsoft.com/office/2006/metadata/properties" ma:root="true" ma:fieldsID="e80e7be9a009c0533438d91f7fabcf11" ns2:_="" ns3:_="">
    <xsd:import namespace="38cfdc4f-15d9-4b85-bea0-651fb29dfc92"/>
    <xsd:import namespace="71223606-293a-4e81-abff-bde927b574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cfdc4f-15d9-4b85-bea0-651fb29dfc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6db3f5d7-0da1-4cbf-9bff-84dd06a26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223606-293a-4e81-abff-bde927b5741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f50cb7d-6911-4471-a18c-2c691b9f844f}" ma:internalName="TaxCatchAll" ma:showField="CatchAllData" ma:web="71223606-293a-4e81-abff-bde927b574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223606-293a-4e81-abff-bde927b57411" xsi:nil="true"/>
    <lcf76f155ced4ddcb4097134ff3c332f xmlns="38cfdc4f-15d9-4b85-bea0-651fb29dfc9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A51FB64-65BA-439F-8632-BA23B14606AD}"/>
</file>

<file path=customXml/itemProps2.xml><?xml version="1.0" encoding="utf-8"?>
<ds:datastoreItem xmlns:ds="http://schemas.openxmlformats.org/officeDocument/2006/customXml" ds:itemID="{44E761CD-DC05-4299-A02E-921BD2FDF1F6}"/>
</file>

<file path=customXml/itemProps3.xml><?xml version="1.0" encoding="utf-8"?>
<ds:datastoreItem xmlns:ds="http://schemas.openxmlformats.org/officeDocument/2006/customXml" ds:itemID="{4BE707FE-41DB-438A-8939-63AB38885514}"/>
</file>

<file path=docMetadata/LabelInfo.xml><?xml version="1.0" encoding="utf-8"?>
<clbl:labelList xmlns:clbl="http://schemas.microsoft.com/office/2020/mipLabelMetadata">
  <clbl:label id="{f49eef2c-c7b6-47a5-ac28-9a1aa7a0e57d}" enabled="1" method="Privileged" siteId="{6e9eaaf0-3ff7-4de9-8cd4-1ffbd45951b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435</Words>
  <Application>Microsoft Office PowerPoint</Application>
  <PresentationFormat>Laajakuva</PresentationFormat>
  <Paragraphs>77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>Jyväskylän ammattikorkeakoulu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Pölkki Leena</dc:creator>
  <cp:lastModifiedBy>Anne Korhonen</cp:lastModifiedBy>
  <cp:revision>2</cp:revision>
  <dcterms:created xsi:type="dcterms:W3CDTF">2026-08-31T15:11:31Z</dcterms:created>
  <dcterms:modified xsi:type="dcterms:W3CDTF">2026-09-04T11:37:04Z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0x010100B8AFD7A322F8384795A661F8559F66E7</vt:lpwstr>
  </property>
</Properties>
</file>