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>
  <p:sldMasterIdLst>
    <p:sldMasterId id="2147483660" r:id="rId5"/>
    <p:sldMasterId id="2147483679" r:id="rId6"/>
    <p:sldMasterId id="2147483697" r:id="rId7"/>
  </p:sldMasterIdLst>
  <p:notesMasterIdLst>
    <p:notesMasterId r:id="rId24"/>
  </p:notesMasterIdLst>
  <p:sldIdLst>
    <p:sldId id="2147470966" r:id="rId8"/>
    <p:sldId id="2147471068" r:id="rId9"/>
    <p:sldId id="2147471078" r:id="rId10"/>
    <p:sldId id="2147471046" r:id="rId11"/>
    <p:sldId id="2147471079" r:id="rId12"/>
    <p:sldId id="2147470972" r:id="rId13"/>
    <p:sldId id="2147471081" r:id="rId14"/>
    <p:sldId id="2147470984" r:id="rId15"/>
    <p:sldId id="2147471088" r:id="rId16"/>
    <p:sldId id="2147471008" r:id="rId17"/>
    <p:sldId id="2147471082" r:id="rId18"/>
    <p:sldId id="2147471091" r:id="rId19"/>
    <p:sldId id="2147471102" r:id="rId20"/>
    <p:sldId id="1944" r:id="rId21"/>
    <p:sldId id="2147471092" r:id="rId22"/>
    <p:sldId id="2147471106" r:id="rId2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4F50700-9D79-950A-7D45-216FADA8E674}" name="Eeva-Liisa Lilja" initials="EL" userId="S::eeva-liisa.lilja@fennopromo.fi::96f9d7a4-5f68-4244-b48e-b09b66cb14e6" providerId="AD"/>
  <p188:author id="{5293592C-775E-064B-D70A-6EDA7A9FC951}" name="Leena Roskala // Kumppania" initials="LR" userId="S::leena.roskala@kumppania.fi::02109460-806d-49ba-9902-0a491c5bcb7f" providerId="AD"/>
  <p188:author id="{78971666-D1F5-DBDF-7F19-3C5FBC1C2E0C}" name="Kristiina Kortelainen // Kumppania" initials="KK" userId="S::kristiina.kortelainen@kumppania.fi::243f0d0c-557b-487d-90b5-9505b92214ed" providerId="AD"/>
  <p188:author id="{13F33777-3853-A236-3747-0E6FA1879B29}" name="Eveliina Sillanpää" initials="ES" userId="S::eveliina.sillanpaa@jci.fi::8c7caad4-0850-4f9c-be12-adf518f4b53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3192"/>
    <a:srgbClr val="9FD8FF"/>
    <a:srgbClr val="D38AC5"/>
    <a:srgbClr val="FAD1FB"/>
    <a:srgbClr val="FFBDB7"/>
    <a:srgbClr val="BFC0DD"/>
    <a:srgbClr val="7AA4FF"/>
    <a:srgbClr val="D58869"/>
    <a:srgbClr val="98B99A"/>
    <a:srgbClr val="91AB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1357EE-FF94-4A08-81A4-9FEE319C722C}" v="1" dt="2026-03-29T06:13:39.1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94404" autoAdjust="0"/>
  </p:normalViewPr>
  <p:slideViewPr>
    <p:cSldViewPr snapToGrid="0">
      <p:cViewPr varScale="1">
        <p:scale>
          <a:sx n="111" d="100"/>
          <a:sy n="111" d="100"/>
        </p:scale>
        <p:origin x="123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-1373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585142-A7CF-455E-A0F0-724B46BD9204}" type="doc">
      <dgm:prSet loTypeId="urn:microsoft.com/office/officeart/2005/8/layout/pyramid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97A11E64-7015-4D5B-91ED-D03FDE733BF2}">
      <dgm:prSet phldrT="[Teksti]" phldr="0" custT="1"/>
      <dgm:spPr>
        <a:solidFill>
          <a:srgbClr val="2D3192"/>
        </a:solidFill>
        <a:ln>
          <a:solidFill>
            <a:schemeClr val="bg1"/>
          </a:solidFill>
        </a:ln>
      </dgm:spPr>
      <dgm:t>
        <a:bodyPr/>
        <a:lstStyle/>
        <a:p>
          <a:pPr algn="ctr"/>
          <a:r>
            <a:rPr lang="fi-FI" sz="1600" dirty="0">
              <a:solidFill>
                <a:schemeClr val="bg1"/>
              </a:solidFill>
            </a:rPr>
            <a:t>Alue-</a:t>
          </a:r>
          <a:br>
            <a:rPr lang="fi-FI" sz="1600" dirty="0">
              <a:solidFill>
                <a:schemeClr val="bg1"/>
              </a:solidFill>
            </a:rPr>
          </a:br>
          <a:r>
            <a:rPr lang="fi-FI" sz="1600" dirty="0">
              <a:solidFill>
                <a:schemeClr val="bg1"/>
              </a:solidFill>
            </a:rPr>
            <a:t>kehitys</a:t>
          </a:r>
        </a:p>
      </dgm:t>
    </dgm:pt>
    <dgm:pt modelId="{4338DB64-C830-4402-86CA-7D8A5C7D5D98}" type="parTrans" cxnId="{D1CCE7D4-3183-4C15-8EFD-C24DF47AA189}">
      <dgm:prSet/>
      <dgm:spPr/>
      <dgm:t>
        <a:bodyPr/>
        <a:lstStyle/>
        <a:p>
          <a:pPr algn="ctr"/>
          <a:endParaRPr lang="fi-FI" sz="2000"/>
        </a:p>
      </dgm:t>
    </dgm:pt>
    <dgm:pt modelId="{1B6C14AA-FF08-4896-B593-16344A9AE957}" type="sibTrans" cxnId="{D1CCE7D4-3183-4C15-8EFD-C24DF47AA189}">
      <dgm:prSet/>
      <dgm:spPr/>
      <dgm:t>
        <a:bodyPr/>
        <a:lstStyle/>
        <a:p>
          <a:pPr algn="ctr"/>
          <a:endParaRPr lang="fi-FI" sz="2000"/>
        </a:p>
      </dgm:t>
    </dgm:pt>
    <dgm:pt modelId="{3A46D27D-8252-4378-A4F4-94C1EE983151}">
      <dgm:prSet phldrT="[Teksti]" phldr="0" custT="1"/>
      <dgm:spPr>
        <a:solidFill>
          <a:srgbClr val="2D3192"/>
        </a:solidFill>
        <a:ln>
          <a:solidFill>
            <a:schemeClr val="bg1"/>
          </a:solidFill>
        </a:ln>
      </dgm:spPr>
      <dgm:t>
        <a:bodyPr/>
        <a:lstStyle/>
        <a:p>
          <a:pPr algn="ctr"/>
          <a:r>
            <a:rPr lang="fi-FI" sz="1600" dirty="0">
              <a:solidFill>
                <a:schemeClr val="bg1"/>
              </a:solidFill>
            </a:rPr>
            <a:t>Työllisyys</a:t>
          </a:r>
        </a:p>
      </dgm:t>
    </dgm:pt>
    <dgm:pt modelId="{40655D21-9C1A-4588-A8D9-FDF428DD42C3}" type="parTrans" cxnId="{2E94AD78-D786-4F75-A273-420CE33F9E2C}">
      <dgm:prSet/>
      <dgm:spPr/>
      <dgm:t>
        <a:bodyPr/>
        <a:lstStyle/>
        <a:p>
          <a:pPr algn="ctr"/>
          <a:endParaRPr lang="fi-FI" sz="2000"/>
        </a:p>
      </dgm:t>
    </dgm:pt>
    <dgm:pt modelId="{6029929D-466E-4938-AD01-6D672CEF1ED8}" type="sibTrans" cxnId="{2E94AD78-D786-4F75-A273-420CE33F9E2C}">
      <dgm:prSet/>
      <dgm:spPr/>
      <dgm:t>
        <a:bodyPr/>
        <a:lstStyle/>
        <a:p>
          <a:pPr algn="ctr"/>
          <a:endParaRPr lang="fi-FI" sz="2000"/>
        </a:p>
      </dgm:t>
    </dgm:pt>
    <dgm:pt modelId="{252C9765-2CB3-4063-B2FE-88A369226748}">
      <dgm:prSet custT="1"/>
      <dgm:spPr>
        <a:solidFill>
          <a:srgbClr val="2D3192"/>
        </a:solidFill>
        <a:ln>
          <a:solidFill>
            <a:schemeClr val="bg1"/>
          </a:solidFill>
        </a:ln>
      </dgm:spPr>
      <dgm:t>
        <a:bodyPr/>
        <a:lstStyle/>
        <a:p>
          <a:pPr algn="ctr"/>
          <a:r>
            <a:rPr lang="fi-FI" sz="1600" dirty="0">
              <a:solidFill>
                <a:schemeClr val="bg1"/>
              </a:solidFill>
            </a:rPr>
            <a:t>Kilpailu-</a:t>
          </a:r>
          <a:br>
            <a:rPr lang="fi-FI" sz="1600" dirty="0">
              <a:solidFill>
                <a:schemeClr val="bg1"/>
              </a:solidFill>
            </a:rPr>
          </a:br>
          <a:r>
            <a:rPr lang="fi-FI" sz="1600" dirty="0">
              <a:solidFill>
                <a:schemeClr val="bg1"/>
              </a:solidFill>
            </a:rPr>
            <a:t>kyky ja talouskasvu</a:t>
          </a:r>
        </a:p>
      </dgm:t>
    </dgm:pt>
    <dgm:pt modelId="{90D97F1B-C852-4E25-A672-457E0A819D29}" type="parTrans" cxnId="{AD4AFC15-60D3-4513-AF7E-86477ECAED2B}">
      <dgm:prSet/>
      <dgm:spPr/>
      <dgm:t>
        <a:bodyPr/>
        <a:lstStyle/>
        <a:p>
          <a:pPr algn="ctr"/>
          <a:endParaRPr lang="fi-FI" sz="2000"/>
        </a:p>
      </dgm:t>
    </dgm:pt>
    <dgm:pt modelId="{6CB5752F-7CCC-4EF8-97F3-B671010BB5A8}" type="sibTrans" cxnId="{AD4AFC15-60D3-4513-AF7E-86477ECAED2B}">
      <dgm:prSet/>
      <dgm:spPr/>
      <dgm:t>
        <a:bodyPr/>
        <a:lstStyle/>
        <a:p>
          <a:pPr algn="ctr"/>
          <a:endParaRPr lang="fi-FI" sz="2000"/>
        </a:p>
      </dgm:t>
    </dgm:pt>
    <dgm:pt modelId="{7645C227-BDE9-144D-90E9-9C0F36C96989}">
      <dgm:prSet custT="1"/>
      <dgm:spPr>
        <a:solidFill>
          <a:srgbClr val="2D3192"/>
        </a:solidFill>
        <a:ln>
          <a:solidFill>
            <a:schemeClr val="bg1"/>
          </a:solidFill>
        </a:ln>
      </dgm:spPr>
      <dgm:t>
        <a:bodyPr/>
        <a:lstStyle/>
        <a:p>
          <a:pPr algn="ctr"/>
          <a:r>
            <a:rPr lang="fi-FI" sz="1600" dirty="0">
              <a:solidFill>
                <a:schemeClr val="bg1"/>
              </a:solidFill>
            </a:rPr>
            <a:t>Huolto-varmuus</a:t>
          </a:r>
        </a:p>
      </dgm:t>
    </dgm:pt>
    <dgm:pt modelId="{198553CE-70CC-E242-880E-9ED1A7038B08}" type="parTrans" cxnId="{D67379B4-1243-974C-89EA-DAF78BEFFC4A}">
      <dgm:prSet/>
      <dgm:spPr/>
      <dgm:t>
        <a:bodyPr/>
        <a:lstStyle/>
        <a:p>
          <a:endParaRPr lang="fi-FI"/>
        </a:p>
      </dgm:t>
    </dgm:pt>
    <dgm:pt modelId="{510C3FD8-05B5-8147-A904-ECDF1A093C3D}" type="sibTrans" cxnId="{D67379B4-1243-974C-89EA-DAF78BEFFC4A}">
      <dgm:prSet/>
      <dgm:spPr/>
      <dgm:t>
        <a:bodyPr/>
        <a:lstStyle/>
        <a:p>
          <a:endParaRPr lang="fi-FI"/>
        </a:p>
      </dgm:t>
    </dgm:pt>
    <dgm:pt modelId="{DF76BEE4-62A6-9848-AD03-E0514458D2C0}" type="pres">
      <dgm:prSet presAssocID="{C1585142-A7CF-455E-A0F0-724B46BD9204}" presName="compositeShape" presStyleCnt="0">
        <dgm:presLayoutVars>
          <dgm:chMax val="9"/>
          <dgm:dir/>
          <dgm:resizeHandles val="exact"/>
        </dgm:presLayoutVars>
      </dgm:prSet>
      <dgm:spPr/>
    </dgm:pt>
    <dgm:pt modelId="{2C51170C-B88E-2643-A5D0-5FF9D50C3EB3}" type="pres">
      <dgm:prSet presAssocID="{C1585142-A7CF-455E-A0F0-724B46BD9204}" presName="triangle1" presStyleLbl="node1" presStyleIdx="0" presStyleCnt="4">
        <dgm:presLayoutVars>
          <dgm:bulletEnabled val="1"/>
        </dgm:presLayoutVars>
      </dgm:prSet>
      <dgm:spPr/>
    </dgm:pt>
    <dgm:pt modelId="{6D73D23B-EE32-C447-9DD3-C95467D3B6D7}" type="pres">
      <dgm:prSet presAssocID="{C1585142-A7CF-455E-A0F0-724B46BD9204}" presName="triangle2" presStyleLbl="node1" presStyleIdx="1" presStyleCnt="4">
        <dgm:presLayoutVars>
          <dgm:bulletEnabled val="1"/>
        </dgm:presLayoutVars>
      </dgm:prSet>
      <dgm:spPr/>
    </dgm:pt>
    <dgm:pt modelId="{04361F09-99D7-0843-8430-80E47DFAD14E}" type="pres">
      <dgm:prSet presAssocID="{C1585142-A7CF-455E-A0F0-724B46BD9204}" presName="triangle3" presStyleLbl="node1" presStyleIdx="2" presStyleCnt="4">
        <dgm:presLayoutVars>
          <dgm:bulletEnabled val="1"/>
        </dgm:presLayoutVars>
      </dgm:prSet>
      <dgm:spPr/>
    </dgm:pt>
    <dgm:pt modelId="{30162FCE-2582-164E-89C2-3D04E42387B9}" type="pres">
      <dgm:prSet presAssocID="{C1585142-A7CF-455E-A0F0-724B46BD9204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AD4AFC15-60D3-4513-AF7E-86477ECAED2B}" srcId="{C1585142-A7CF-455E-A0F0-724B46BD9204}" destId="{252C9765-2CB3-4063-B2FE-88A369226748}" srcOrd="2" destOrd="0" parTransId="{90D97F1B-C852-4E25-A672-457E0A819D29}" sibTransId="{6CB5752F-7CCC-4EF8-97F3-B671010BB5A8}"/>
    <dgm:cxn modelId="{73BF9950-3AB5-9740-8AA0-13C2B63344B1}" type="presOf" srcId="{3A46D27D-8252-4378-A4F4-94C1EE983151}" destId="{6D73D23B-EE32-C447-9DD3-C95467D3B6D7}" srcOrd="0" destOrd="0" presId="urn:microsoft.com/office/officeart/2005/8/layout/pyramid4"/>
    <dgm:cxn modelId="{2E94AD78-D786-4F75-A273-420CE33F9E2C}" srcId="{C1585142-A7CF-455E-A0F0-724B46BD9204}" destId="{3A46D27D-8252-4378-A4F4-94C1EE983151}" srcOrd="1" destOrd="0" parTransId="{40655D21-9C1A-4588-A8D9-FDF428DD42C3}" sibTransId="{6029929D-466E-4938-AD01-6D672CEF1ED8}"/>
    <dgm:cxn modelId="{C0A6ED96-C293-834E-878E-9CBD21EBC075}" type="presOf" srcId="{7645C227-BDE9-144D-90E9-9C0F36C96989}" destId="{30162FCE-2582-164E-89C2-3D04E42387B9}" srcOrd="0" destOrd="0" presId="urn:microsoft.com/office/officeart/2005/8/layout/pyramid4"/>
    <dgm:cxn modelId="{D67379B4-1243-974C-89EA-DAF78BEFFC4A}" srcId="{C1585142-A7CF-455E-A0F0-724B46BD9204}" destId="{7645C227-BDE9-144D-90E9-9C0F36C96989}" srcOrd="3" destOrd="0" parTransId="{198553CE-70CC-E242-880E-9ED1A7038B08}" sibTransId="{510C3FD8-05B5-8147-A904-ECDF1A093C3D}"/>
    <dgm:cxn modelId="{31899ECB-5CA6-5B45-AB75-67C5BBB09F5D}" type="presOf" srcId="{C1585142-A7CF-455E-A0F0-724B46BD9204}" destId="{DF76BEE4-62A6-9848-AD03-E0514458D2C0}" srcOrd="0" destOrd="0" presId="urn:microsoft.com/office/officeart/2005/8/layout/pyramid4"/>
    <dgm:cxn modelId="{7656CED1-1162-0947-A6D1-A986BDE30116}" type="presOf" srcId="{97A11E64-7015-4D5B-91ED-D03FDE733BF2}" destId="{2C51170C-B88E-2643-A5D0-5FF9D50C3EB3}" srcOrd="0" destOrd="0" presId="urn:microsoft.com/office/officeart/2005/8/layout/pyramid4"/>
    <dgm:cxn modelId="{D1CCE7D4-3183-4C15-8EFD-C24DF47AA189}" srcId="{C1585142-A7CF-455E-A0F0-724B46BD9204}" destId="{97A11E64-7015-4D5B-91ED-D03FDE733BF2}" srcOrd="0" destOrd="0" parTransId="{4338DB64-C830-4402-86CA-7D8A5C7D5D98}" sibTransId="{1B6C14AA-FF08-4896-B593-16344A9AE957}"/>
    <dgm:cxn modelId="{7F75FAFD-8376-484F-A759-A2052CEA1ABF}" type="presOf" srcId="{252C9765-2CB3-4063-B2FE-88A369226748}" destId="{04361F09-99D7-0843-8430-80E47DFAD14E}" srcOrd="0" destOrd="0" presId="urn:microsoft.com/office/officeart/2005/8/layout/pyramid4"/>
    <dgm:cxn modelId="{EC99E0BD-5026-6745-91FA-08062E3FF3BF}" type="presParOf" srcId="{DF76BEE4-62A6-9848-AD03-E0514458D2C0}" destId="{2C51170C-B88E-2643-A5D0-5FF9D50C3EB3}" srcOrd="0" destOrd="0" presId="urn:microsoft.com/office/officeart/2005/8/layout/pyramid4"/>
    <dgm:cxn modelId="{13951627-6F52-7843-AAA5-D94218574FF2}" type="presParOf" srcId="{DF76BEE4-62A6-9848-AD03-E0514458D2C0}" destId="{6D73D23B-EE32-C447-9DD3-C95467D3B6D7}" srcOrd="1" destOrd="0" presId="urn:microsoft.com/office/officeart/2005/8/layout/pyramid4"/>
    <dgm:cxn modelId="{208D0803-1E4A-754E-B35D-69FB2F997AA7}" type="presParOf" srcId="{DF76BEE4-62A6-9848-AD03-E0514458D2C0}" destId="{04361F09-99D7-0843-8430-80E47DFAD14E}" srcOrd="2" destOrd="0" presId="urn:microsoft.com/office/officeart/2005/8/layout/pyramid4"/>
    <dgm:cxn modelId="{A33E8616-0685-E247-B9CD-BFF067CF2859}" type="presParOf" srcId="{DF76BEE4-62A6-9848-AD03-E0514458D2C0}" destId="{30162FCE-2582-164E-89C2-3D04E42387B9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51170C-B88E-2643-A5D0-5FF9D50C3EB3}">
      <dsp:nvSpPr>
        <dsp:cNvPr id="0" name=""/>
        <dsp:cNvSpPr/>
      </dsp:nvSpPr>
      <dsp:spPr>
        <a:xfrm>
          <a:off x="2127718" y="0"/>
          <a:ext cx="2414869" cy="2414869"/>
        </a:xfrm>
        <a:prstGeom prst="triangle">
          <a:avLst/>
        </a:prstGeom>
        <a:solidFill>
          <a:srgbClr val="2D3192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 dirty="0">
              <a:solidFill>
                <a:schemeClr val="bg1"/>
              </a:solidFill>
            </a:rPr>
            <a:t>Alue-</a:t>
          </a:r>
          <a:br>
            <a:rPr lang="fi-FI" sz="1600" kern="1200" dirty="0">
              <a:solidFill>
                <a:schemeClr val="bg1"/>
              </a:solidFill>
            </a:rPr>
          </a:br>
          <a:r>
            <a:rPr lang="fi-FI" sz="1600" kern="1200" dirty="0">
              <a:solidFill>
                <a:schemeClr val="bg1"/>
              </a:solidFill>
            </a:rPr>
            <a:t>kehitys</a:t>
          </a:r>
        </a:p>
      </dsp:txBody>
      <dsp:txXfrm>
        <a:off x="2731435" y="1207435"/>
        <a:ext cx="1207435" cy="1207434"/>
      </dsp:txXfrm>
    </dsp:sp>
    <dsp:sp modelId="{6D73D23B-EE32-C447-9DD3-C95467D3B6D7}">
      <dsp:nvSpPr>
        <dsp:cNvPr id="0" name=""/>
        <dsp:cNvSpPr/>
      </dsp:nvSpPr>
      <dsp:spPr>
        <a:xfrm>
          <a:off x="920283" y="2414869"/>
          <a:ext cx="2414869" cy="2414869"/>
        </a:xfrm>
        <a:prstGeom prst="triangle">
          <a:avLst/>
        </a:prstGeom>
        <a:solidFill>
          <a:srgbClr val="2D3192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 dirty="0">
              <a:solidFill>
                <a:schemeClr val="bg1"/>
              </a:solidFill>
            </a:rPr>
            <a:t>Työllisyys</a:t>
          </a:r>
        </a:p>
      </dsp:txBody>
      <dsp:txXfrm>
        <a:off x="1524000" y="3622304"/>
        <a:ext cx="1207435" cy="1207434"/>
      </dsp:txXfrm>
    </dsp:sp>
    <dsp:sp modelId="{04361F09-99D7-0843-8430-80E47DFAD14E}">
      <dsp:nvSpPr>
        <dsp:cNvPr id="0" name=""/>
        <dsp:cNvSpPr/>
      </dsp:nvSpPr>
      <dsp:spPr>
        <a:xfrm rot="10800000">
          <a:off x="2127718" y="2414869"/>
          <a:ext cx="2414869" cy="2414869"/>
        </a:xfrm>
        <a:prstGeom prst="triangle">
          <a:avLst/>
        </a:prstGeom>
        <a:solidFill>
          <a:srgbClr val="2D3192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 dirty="0">
              <a:solidFill>
                <a:schemeClr val="bg1"/>
              </a:solidFill>
            </a:rPr>
            <a:t>Kilpailu-</a:t>
          </a:r>
          <a:br>
            <a:rPr lang="fi-FI" sz="1600" kern="1200" dirty="0">
              <a:solidFill>
                <a:schemeClr val="bg1"/>
              </a:solidFill>
            </a:rPr>
          </a:br>
          <a:r>
            <a:rPr lang="fi-FI" sz="1600" kern="1200" dirty="0">
              <a:solidFill>
                <a:schemeClr val="bg1"/>
              </a:solidFill>
            </a:rPr>
            <a:t>kyky ja talouskasvu</a:t>
          </a:r>
        </a:p>
      </dsp:txBody>
      <dsp:txXfrm rot="10800000">
        <a:off x="2731435" y="2414869"/>
        <a:ext cx="1207435" cy="1207434"/>
      </dsp:txXfrm>
    </dsp:sp>
    <dsp:sp modelId="{30162FCE-2582-164E-89C2-3D04E42387B9}">
      <dsp:nvSpPr>
        <dsp:cNvPr id="0" name=""/>
        <dsp:cNvSpPr/>
      </dsp:nvSpPr>
      <dsp:spPr>
        <a:xfrm>
          <a:off x="3335153" y="2414869"/>
          <a:ext cx="2414869" cy="2414869"/>
        </a:xfrm>
        <a:prstGeom prst="triangle">
          <a:avLst/>
        </a:prstGeom>
        <a:solidFill>
          <a:srgbClr val="2D3192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 dirty="0">
              <a:solidFill>
                <a:schemeClr val="bg1"/>
              </a:solidFill>
            </a:rPr>
            <a:t>Huolto-varmuus</a:t>
          </a:r>
        </a:p>
      </dsp:txBody>
      <dsp:txXfrm>
        <a:off x="3938870" y="3622304"/>
        <a:ext cx="1207435" cy="12074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CF0631-DB2D-4716-8CEE-8ADDBDF4D9A3}" type="datetimeFigureOut">
              <a:rPr lang="fi-FI" smtClean="0"/>
              <a:t>15.4.2026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B6655-A337-4B5B-879E-0D02A36AC9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5411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B6655-A337-4B5B-879E-0D02A36AC908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4586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20E1A-B723-4955-88F5-68915994DB69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8513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30E5B-BCB4-4F04-864D-9D16C042BD5B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9818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B6655-A337-4B5B-879E-0D02A36AC908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14153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F79CC2E-387A-8B72-0EAF-BA7ACC2165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+mj-lt"/>
                <a:cs typeface="Finlandica" pitchFamily="2" charset="77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EF0FDBB-A7BF-BD3A-DA1D-5A942E837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  <a:cs typeface="Finlandica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pSp>
        <p:nvGrpSpPr>
          <p:cNvPr id="4" name="Ryhmä 3">
            <a:extLst>
              <a:ext uri="{FF2B5EF4-FFF2-40B4-BE49-F238E27FC236}">
                <a16:creationId xmlns:a16="http://schemas.microsoft.com/office/drawing/2014/main" id="{063AD7BA-D32C-BBCA-8BE4-C73C74A568AE}"/>
              </a:ext>
            </a:extLst>
          </p:cNvPr>
          <p:cNvGrpSpPr/>
          <p:nvPr userDrawn="1"/>
        </p:nvGrpSpPr>
        <p:grpSpPr>
          <a:xfrm>
            <a:off x="9181728" y="4708292"/>
            <a:ext cx="2670802" cy="2153708"/>
            <a:chOff x="9181728" y="4715787"/>
            <a:chExt cx="2670802" cy="2153708"/>
          </a:xfrm>
        </p:grpSpPr>
        <p:sp>
          <p:nvSpPr>
            <p:cNvPr id="5" name="Viive 4">
              <a:extLst>
                <a:ext uri="{FF2B5EF4-FFF2-40B4-BE49-F238E27FC236}">
                  <a16:creationId xmlns:a16="http://schemas.microsoft.com/office/drawing/2014/main" id="{AB6F9376-5EBA-8F97-0D34-96E52C3741E4}"/>
                </a:ext>
              </a:extLst>
            </p:cNvPr>
            <p:cNvSpPr/>
            <p:nvPr/>
          </p:nvSpPr>
          <p:spPr>
            <a:xfrm rot="16200000">
              <a:off x="9155291" y="5611654"/>
              <a:ext cx="1284278" cy="1231403"/>
            </a:xfrm>
            <a:prstGeom prst="flowChartDela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6" name="Kuva 5" descr="Kuva, joka sisältää kohteen kuvakaappaus, Grafiikka, logo, muotoilu&#10;&#10;Kuvaus luotu automaattisesti">
              <a:extLst>
                <a:ext uri="{FF2B5EF4-FFF2-40B4-BE49-F238E27FC236}">
                  <a16:creationId xmlns:a16="http://schemas.microsoft.com/office/drawing/2014/main" id="{B258507F-EF20-3D75-05E6-E32CBDEF7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65579" y="6110582"/>
              <a:ext cx="1058617" cy="453693"/>
            </a:xfrm>
            <a:prstGeom prst="rect">
              <a:avLst/>
            </a:prstGeom>
          </p:spPr>
        </p:pic>
        <p:sp>
          <p:nvSpPr>
            <p:cNvPr id="8" name="Viive 1">
              <a:extLst>
                <a:ext uri="{FF2B5EF4-FFF2-40B4-BE49-F238E27FC236}">
                  <a16:creationId xmlns:a16="http://schemas.microsoft.com/office/drawing/2014/main" id="{8276C804-D8A7-FF52-9B32-8A06F0BD5407}"/>
                </a:ext>
              </a:extLst>
            </p:cNvPr>
            <p:cNvSpPr/>
            <p:nvPr/>
          </p:nvSpPr>
          <p:spPr>
            <a:xfrm rot="16200000">
              <a:off x="10159974" y="5176939"/>
              <a:ext cx="2153708" cy="1231404"/>
            </a:xfrm>
            <a:custGeom>
              <a:avLst/>
              <a:gdLst>
                <a:gd name="connsiteX0" fmla="*/ 0 w 1284278"/>
                <a:gd name="connsiteY0" fmla="*/ 0 h 1231403"/>
                <a:gd name="connsiteX1" fmla="*/ 642139 w 1284278"/>
                <a:gd name="connsiteY1" fmla="*/ 0 h 1231403"/>
                <a:gd name="connsiteX2" fmla="*/ 1284278 w 1284278"/>
                <a:gd name="connsiteY2" fmla="*/ 615702 h 1231403"/>
                <a:gd name="connsiteX3" fmla="*/ 642139 w 1284278"/>
                <a:gd name="connsiteY3" fmla="*/ 1231404 h 1231403"/>
                <a:gd name="connsiteX4" fmla="*/ 0 w 1284278"/>
                <a:gd name="connsiteY4" fmla="*/ 1231403 h 1231403"/>
                <a:gd name="connsiteX5" fmla="*/ 0 w 1284278"/>
                <a:gd name="connsiteY5" fmla="*/ 0 h 1231403"/>
                <a:gd name="connsiteX0" fmla="*/ 0 w 1584082"/>
                <a:gd name="connsiteY0" fmla="*/ 7498 h 1231404"/>
                <a:gd name="connsiteX1" fmla="*/ 941943 w 1584082"/>
                <a:gd name="connsiteY1" fmla="*/ 0 h 1231404"/>
                <a:gd name="connsiteX2" fmla="*/ 1584082 w 1584082"/>
                <a:gd name="connsiteY2" fmla="*/ 615702 h 1231404"/>
                <a:gd name="connsiteX3" fmla="*/ 941943 w 1584082"/>
                <a:gd name="connsiteY3" fmla="*/ 1231404 h 1231404"/>
                <a:gd name="connsiteX4" fmla="*/ 299804 w 1584082"/>
                <a:gd name="connsiteY4" fmla="*/ 1231403 h 1231404"/>
                <a:gd name="connsiteX5" fmla="*/ 0 w 1584082"/>
                <a:gd name="connsiteY5" fmla="*/ 7498 h 1231404"/>
                <a:gd name="connsiteX0" fmla="*/ 7494 w 1591576"/>
                <a:gd name="connsiteY0" fmla="*/ 7498 h 1238898"/>
                <a:gd name="connsiteX1" fmla="*/ 949437 w 1591576"/>
                <a:gd name="connsiteY1" fmla="*/ 0 h 1238898"/>
                <a:gd name="connsiteX2" fmla="*/ 1591576 w 1591576"/>
                <a:gd name="connsiteY2" fmla="*/ 615702 h 1238898"/>
                <a:gd name="connsiteX3" fmla="*/ 949437 w 1591576"/>
                <a:gd name="connsiteY3" fmla="*/ 1231404 h 1238898"/>
                <a:gd name="connsiteX4" fmla="*/ 0 w 1591576"/>
                <a:gd name="connsiteY4" fmla="*/ 1238898 h 1238898"/>
                <a:gd name="connsiteX5" fmla="*/ 7494 w 1591576"/>
                <a:gd name="connsiteY5" fmla="*/ 7498 h 1238898"/>
                <a:gd name="connsiteX0" fmla="*/ 0 w 2153708"/>
                <a:gd name="connsiteY0" fmla="*/ 3 h 1238898"/>
                <a:gd name="connsiteX1" fmla="*/ 1511569 w 2153708"/>
                <a:gd name="connsiteY1" fmla="*/ 0 h 1238898"/>
                <a:gd name="connsiteX2" fmla="*/ 2153708 w 2153708"/>
                <a:gd name="connsiteY2" fmla="*/ 615702 h 1238898"/>
                <a:gd name="connsiteX3" fmla="*/ 1511569 w 2153708"/>
                <a:gd name="connsiteY3" fmla="*/ 1231404 h 1238898"/>
                <a:gd name="connsiteX4" fmla="*/ 562132 w 2153708"/>
                <a:gd name="connsiteY4" fmla="*/ 1238898 h 1238898"/>
                <a:gd name="connsiteX5" fmla="*/ 0 w 2153708"/>
                <a:gd name="connsiteY5" fmla="*/ 3 h 1238898"/>
                <a:gd name="connsiteX0" fmla="*/ 0 w 2153708"/>
                <a:gd name="connsiteY0" fmla="*/ 3 h 1231404"/>
                <a:gd name="connsiteX1" fmla="*/ 1511569 w 2153708"/>
                <a:gd name="connsiteY1" fmla="*/ 0 h 1231404"/>
                <a:gd name="connsiteX2" fmla="*/ 2153708 w 2153708"/>
                <a:gd name="connsiteY2" fmla="*/ 615702 h 1231404"/>
                <a:gd name="connsiteX3" fmla="*/ 1511569 w 2153708"/>
                <a:gd name="connsiteY3" fmla="*/ 1231404 h 1231404"/>
                <a:gd name="connsiteX4" fmla="*/ 1 w 2153708"/>
                <a:gd name="connsiteY4" fmla="*/ 1231403 h 1231404"/>
                <a:gd name="connsiteX5" fmla="*/ 0 w 2153708"/>
                <a:gd name="connsiteY5" fmla="*/ 3 h 1231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3708" h="1231404">
                  <a:moveTo>
                    <a:pt x="0" y="3"/>
                  </a:moveTo>
                  <a:lnTo>
                    <a:pt x="1511569" y="0"/>
                  </a:lnTo>
                  <a:cubicBezTo>
                    <a:pt x="1866213" y="0"/>
                    <a:pt x="2153708" y="275659"/>
                    <a:pt x="2153708" y="615702"/>
                  </a:cubicBezTo>
                  <a:cubicBezTo>
                    <a:pt x="2153708" y="955745"/>
                    <a:pt x="1866213" y="1231404"/>
                    <a:pt x="1511569" y="1231404"/>
                  </a:cubicBezTo>
                  <a:lnTo>
                    <a:pt x="1" y="1231403"/>
                  </a:lnTo>
                  <a:cubicBezTo>
                    <a:pt x="1" y="820936"/>
                    <a:pt x="0" y="410470"/>
                    <a:pt x="0" y="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9" name="Kuva 8" descr="Kuva, joka sisältää kohteen teksti, Fontti, logo, Sähkönsininen&#10;&#10;Kuvaus luotu automaattisesti">
              <a:extLst>
                <a:ext uri="{FF2B5EF4-FFF2-40B4-BE49-F238E27FC236}">
                  <a16:creationId xmlns:a16="http://schemas.microsoft.com/office/drawing/2014/main" id="{445A43FF-9BDC-DBC4-E15E-D026020E2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85594" y="5734123"/>
              <a:ext cx="658482" cy="320780"/>
            </a:xfrm>
            <a:prstGeom prst="rect">
              <a:avLst/>
            </a:prstGeom>
          </p:spPr>
        </p:pic>
        <p:pic>
          <p:nvPicPr>
            <p:cNvPr id="10" name="Kuva 9">
              <a:extLst>
                <a:ext uri="{FF2B5EF4-FFF2-40B4-BE49-F238E27FC236}">
                  <a16:creationId xmlns:a16="http://schemas.microsoft.com/office/drawing/2014/main" id="{99D3F813-2005-F5C8-3FB7-5D2547AA1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57578" y="5238253"/>
              <a:ext cx="1148739" cy="320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15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751D6A-C194-5DC8-EE8C-D698976EF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de-DE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F096044-F27B-0121-18BF-BB969A431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1EA005C-806C-181D-5D9B-433325174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de-DE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00D59D5-3BAF-E169-8051-62253BE37C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7C2EF9C9-2B61-0327-CDDF-A6678A04A2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de-DE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8C6EA09-57C3-3769-C02C-C3A620ED0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D28C0-BB0E-514C-8491-9304E0123932}" type="datetime1">
              <a:rPr lang="fi-FI" smtClean="0"/>
              <a:t>15.4.2026</a:t>
            </a:fld>
            <a:endParaRPr lang="de-DE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A862E6F-9C9E-94CF-5D74-482A2DA6D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CEEF94B0-22F4-8321-5C4C-77E10BB24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3302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5ACC21A-BE8D-1521-F3B7-DB5815E83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de-DE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131CCD2-311A-23AF-2B75-F088EFB47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C3E0A-37E6-774D-98B0-885D8A48F4B0}" type="datetime1">
              <a:rPr lang="fi-FI" smtClean="0"/>
              <a:t>15.4.2026</a:t>
            </a:fld>
            <a:endParaRPr lang="de-DE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DE82644-6DFB-FDFF-0FA0-1D7A55AE8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E58EFD9-1F9A-4A2E-4155-59F4400E1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0333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D6A5FAE-DAD3-AB9A-2345-460D544D8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91860-16ED-FE4C-B63A-B6D0D9A8774E}" type="datetime1">
              <a:rPr lang="fi-FI" smtClean="0"/>
              <a:t>15.4.2026</a:t>
            </a:fld>
            <a:endParaRPr lang="de-DE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84C64BF-7559-1F2A-323F-F83C34D1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1A79634-6205-5E0B-3B27-08D63AF5B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6932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793C9CE-B4D6-B692-3B83-769A6B266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de-DE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8B3C478-D417-7608-9C7C-3BE2BD6E6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de-DE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A4E257C-02AB-9281-32F3-F5093680F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996A899-656E-5109-83C8-5CBE9E091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1FFC-A540-B641-ACEC-E2F13FB7ECC3}" type="datetime1">
              <a:rPr lang="fi-FI" smtClean="0"/>
              <a:t>15.4.2026</a:t>
            </a:fld>
            <a:endParaRPr lang="de-DE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FDD2B5A-C74B-5D0B-FAA5-A63B9FC56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65ED142-D00F-0A56-6725-B425D1882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6201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58136C7-7255-A082-53A3-342BA13CE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de-DE"/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459CCEF5-68ED-7392-9282-3488B309B3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AE04B05-BAFE-3E3C-512D-BFD60FF1D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759B06C-BC03-2B8D-1EFD-97410CE1F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07B5D-995D-EB43-8F1B-1CB16357FCB1}" type="datetime1">
              <a:rPr lang="fi-FI" smtClean="0"/>
              <a:t>15.4.2026</a:t>
            </a:fld>
            <a:endParaRPr lang="de-DE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391CA5D-4967-9D5E-60B8-5AD34FD99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D838850-65E8-5C62-6D56-FE65F8C5C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6241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D8E418-500B-4F8B-78C8-2DE29AD36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de-DE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7C33F13-237A-3082-4318-1E4B0A6D4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de-DE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8055E6F-F3C8-10A1-D081-B036CA3C8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F7D9-DFA1-6441-8749-806CB724100D}" type="datetime1">
              <a:rPr lang="fi-FI" smtClean="0"/>
              <a:t>15.4.2026</a:t>
            </a:fld>
            <a:endParaRPr lang="de-DE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90A1E6E-279D-88CF-4967-1535FF5BE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60C51E1-87B4-999C-90FE-395F33015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4040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A77C5781-A4C0-3DF3-F3AB-121F95C8A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de-DE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896C98EC-C42D-6758-DBC6-CFED43C456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de-DE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B8C30D4-8025-D55B-5350-529BA7A8C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1C9EA-8331-D64B-AA99-1656C56E9484}" type="datetime1">
              <a:rPr lang="fi-FI" smtClean="0"/>
              <a:t>15.4.2026</a:t>
            </a:fld>
            <a:endParaRPr lang="de-DE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3CF0167-9014-CD42-F999-EA5C3155C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5AE716-559A-9183-9C2A-EC54CBF7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76273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16">
            <a:extLst>
              <a:ext uri="{FF2B5EF4-FFF2-40B4-BE49-F238E27FC236}">
                <a16:creationId xmlns:a16="http://schemas.microsoft.com/office/drawing/2014/main" id="{79678592-1A40-C170-6C26-BB3802E5C6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70685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rgbClr val="2D319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926E721-2725-53B5-17A0-337100F2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95313"/>
            <a:ext cx="5257801" cy="2253685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2D3192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D0A575F5-4AC1-A3CF-4A4C-DABA2CF91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1102" y="230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fld id="{772E0C63-111C-46F5-9624-E08CDAB874D7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AF50A7AD-9CB0-6641-7FDD-C3E6293379C3}"/>
              </a:ext>
            </a:extLst>
          </p:cNvPr>
          <p:cNvSpPr txBox="1"/>
          <p:nvPr userDrawn="1"/>
        </p:nvSpPr>
        <p:spPr>
          <a:xfrm>
            <a:off x="8456311" y="816651"/>
            <a:ext cx="3181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dirty="0">
              <a:solidFill>
                <a:schemeClr val="bg1"/>
              </a:solidFill>
            </a:endParaRPr>
          </a:p>
        </p:txBody>
      </p:sp>
      <p:sp>
        <p:nvSpPr>
          <p:cNvPr id="17" name="Tekstin paikkamerkki 2">
            <a:extLst>
              <a:ext uri="{FF2B5EF4-FFF2-40B4-BE49-F238E27FC236}">
                <a16:creationId xmlns:a16="http://schemas.microsoft.com/office/drawing/2014/main" id="{F2589F88-B50B-B888-D139-6B5CD89743E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198" y="3151116"/>
            <a:ext cx="4262793" cy="2774795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rgbClr val="2D319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8" name="Kuva 7" descr="Kuva, joka sisältää kohteen kuvakaappaus, Grafiikka, logo, muotoilu&#10;&#10;Kuvaus luotu automaattisesti">
            <a:extLst>
              <a:ext uri="{FF2B5EF4-FFF2-40B4-BE49-F238E27FC236}">
                <a16:creationId xmlns:a16="http://schemas.microsoft.com/office/drawing/2014/main" id="{5488FE97-8A87-598D-B99E-ED164BC1A3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121" y="6027094"/>
            <a:ext cx="1514181" cy="648935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5095E591-E496-B825-82EE-35323B37BC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2261" y="6073125"/>
            <a:ext cx="1643086" cy="458824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1424ADCE-F012-64F6-7ACA-304A73AB3D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1212" y="6080499"/>
            <a:ext cx="1127071" cy="497523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4439D530-C680-C668-7008-E101D13511C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86089" y="6129449"/>
            <a:ext cx="468150" cy="424802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5F46E8F5-8B9B-F113-40F4-077F13FCCF6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51649" y="6058257"/>
            <a:ext cx="480273" cy="52175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9CD00F1A-61EE-DF3D-F517-F8BBB539A6C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485149" y="6135073"/>
            <a:ext cx="510825" cy="382008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B0D44CF8-E012-37A0-DAB4-C71EE59E05F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486625" y="6184067"/>
            <a:ext cx="793660" cy="305254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257251D1-F7C3-5514-9255-A69C3FA60B4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882903" y="6172865"/>
            <a:ext cx="793661" cy="293366"/>
          </a:xfrm>
          <a:prstGeom prst="rect">
            <a:avLst/>
          </a:prstGeom>
        </p:spPr>
      </p:pic>
      <p:pic>
        <p:nvPicPr>
          <p:cNvPr id="3" name="Picture 2" descr="57ea1b34-17ca-a3bd-b14b-c303307c249b (4500×4500)">
            <a:extLst>
              <a:ext uri="{FF2B5EF4-FFF2-40B4-BE49-F238E27FC236}">
                <a16:creationId xmlns:a16="http://schemas.microsoft.com/office/drawing/2014/main" id="{A0DC5FCD-2700-E749-420C-DD421AE725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282" y="6074754"/>
            <a:ext cx="529980" cy="52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028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D6E4EE-E3CB-2CCF-6F5F-830AB40D4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5313"/>
            <a:ext cx="10515600" cy="1325563"/>
          </a:xfrm>
        </p:spPr>
        <p:txBody>
          <a:bodyPr/>
          <a:lstStyle>
            <a:lvl1pPr>
              <a:defRPr>
                <a:solidFill>
                  <a:srgbClr val="2D3192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6A22FC36-2D43-FB2B-CFB3-A25ED41D0C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4" name="Kuva 3" descr="Kuva, joka sisältää kohteen kuvakaappaus, Grafiikka, logo, muotoilu&#10;&#10;Kuvaus luotu automaattisesti">
            <a:extLst>
              <a:ext uri="{FF2B5EF4-FFF2-40B4-BE49-F238E27FC236}">
                <a16:creationId xmlns:a16="http://schemas.microsoft.com/office/drawing/2014/main" id="{39E028C8-FDC1-6805-6D7B-CA73314A3F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485" y="6041349"/>
            <a:ext cx="1514181" cy="648935"/>
          </a:xfrm>
          <a:prstGeom prst="rect">
            <a:avLst/>
          </a:prstGeom>
        </p:spPr>
      </p:pic>
      <p:pic>
        <p:nvPicPr>
          <p:cNvPr id="5" name="Kuva 4" descr="Kuva, joka sisältää kohteen teksti, Fontti, logo, Sähkönsininen&#10;&#10;Kuvaus luotu automaattisesti">
            <a:extLst>
              <a:ext uri="{FF2B5EF4-FFF2-40B4-BE49-F238E27FC236}">
                <a16:creationId xmlns:a16="http://schemas.microsoft.com/office/drawing/2014/main" id="{C8EF7EF6-7B4F-DAC5-5CD2-BCA296A9C6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46839" y="6132597"/>
            <a:ext cx="941852" cy="458824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898798E0-6C59-2BC8-5A76-07B9C98A049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9959" y="6132597"/>
            <a:ext cx="1643086" cy="4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7663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CD63F0B-DA03-822C-B749-F1027B199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4834" y="2219467"/>
            <a:ext cx="7567696" cy="1996126"/>
          </a:xfrm>
        </p:spPr>
        <p:txBody>
          <a:bodyPr anchor="b"/>
          <a:lstStyle>
            <a:lvl1pPr algn="ctr">
              <a:defRPr sz="6000">
                <a:solidFill>
                  <a:srgbClr val="2D319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de-DE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21E836C-5B1A-6815-D136-F4A8BD8E98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8477" y="4344213"/>
            <a:ext cx="6680411" cy="393847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de-DE" dirty="0"/>
          </a:p>
        </p:txBody>
      </p:sp>
      <p:sp>
        <p:nvSpPr>
          <p:cNvPr id="16" name="Alaotsikko 2">
            <a:extLst>
              <a:ext uri="{FF2B5EF4-FFF2-40B4-BE49-F238E27FC236}">
                <a16:creationId xmlns:a16="http://schemas.microsoft.com/office/drawing/2014/main" id="{1D70D5F7-48F2-6E24-5CF3-0A354E1E0350}"/>
              </a:ext>
            </a:extLst>
          </p:cNvPr>
          <p:cNvSpPr txBox="1">
            <a:spLocks/>
          </p:cNvSpPr>
          <p:nvPr userDrawn="1"/>
        </p:nvSpPr>
        <p:spPr>
          <a:xfrm>
            <a:off x="4874729" y="1241530"/>
            <a:ext cx="6387907" cy="39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00" dirty="0">
              <a:solidFill>
                <a:srgbClr val="2D3192"/>
              </a:solidFill>
              <a:latin typeface="+mn-lt"/>
            </a:endParaRP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CC27C699-99AC-D68E-5A68-1EDF3D1E6A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20145" y="1115785"/>
            <a:ext cx="5501515" cy="746125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2D3192"/>
                </a:solidFill>
              </a:defRPr>
            </a:lvl1pPr>
            <a:lvl2pPr marL="457200" indent="0" algn="ctr">
              <a:buNone/>
              <a:defRPr sz="1400">
                <a:solidFill>
                  <a:srgbClr val="2D3192"/>
                </a:solidFill>
              </a:defRPr>
            </a:lvl2pPr>
            <a:lvl3pPr marL="914400" indent="0" algn="ctr">
              <a:buNone/>
              <a:defRPr sz="1400">
                <a:solidFill>
                  <a:srgbClr val="2D3192"/>
                </a:solidFill>
              </a:defRPr>
            </a:lvl3pPr>
            <a:lvl4pPr marL="1371600" indent="0" algn="ctr">
              <a:buNone/>
              <a:defRPr sz="1400">
                <a:solidFill>
                  <a:srgbClr val="2D3192"/>
                </a:solidFill>
              </a:defRPr>
            </a:lvl4pPr>
            <a:lvl5pPr marL="1828800" indent="0" algn="ctr">
              <a:buNone/>
              <a:defRPr sz="1400">
                <a:solidFill>
                  <a:srgbClr val="2D3192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88DA6C94-21AE-E474-1C76-CECDA3C398BE}"/>
              </a:ext>
            </a:extLst>
          </p:cNvPr>
          <p:cNvSpPr/>
          <p:nvPr userDrawn="1"/>
        </p:nvSpPr>
        <p:spPr>
          <a:xfrm>
            <a:off x="0" y="6695268"/>
            <a:ext cx="12192000" cy="162732"/>
          </a:xfrm>
          <a:prstGeom prst="rect">
            <a:avLst/>
          </a:prstGeom>
          <a:solidFill>
            <a:srgbClr val="2D31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21" name="Ryhmä 20">
            <a:extLst>
              <a:ext uri="{FF2B5EF4-FFF2-40B4-BE49-F238E27FC236}">
                <a16:creationId xmlns:a16="http://schemas.microsoft.com/office/drawing/2014/main" id="{D14166AB-80A4-AB1B-1B5C-A028B9AD1656}"/>
              </a:ext>
            </a:extLst>
          </p:cNvPr>
          <p:cNvGrpSpPr/>
          <p:nvPr userDrawn="1"/>
        </p:nvGrpSpPr>
        <p:grpSpPr>
          <a:xfrm>
            <a:off x="5492297" y="5616470"/>
            <a:ext cx="5152769" cy="700121"/>
            <a:chOff x="5452500" y="5643981"/>
            <a:chExt cx="5152769" cy="700121"/>
          </a:xfrm>
        </p:grpSpPr>
        <p:pic>
          <p:nvPicPr>
            <p:cNvPr id="13" name="Kuva 12" descr="Kuva, joka sisältää kohteen logo, symboli, ympyrä, Grafiikka&#10;&#10;Tekoälyllä luotu sisältö voi olla virheellistä.">
              <a:extLst>
                <a:ext uri="{FF2B5EF4-FFF2-40B4-BE49-F238E27FC236}">
                  <a16:creationId xmlns:a16="http://schemas.microsoft.com/office/drawing/2014/main" id="{DF6A2F51-26C1-16B4-0C6C-76C393AE33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3874" y="5654902"/>
              <a:ext cx="678278" cy="678278"/>
            </a:xfrm>
            <a:prstGeom prst="rect">
              <a:avLst/>
            </a:prstGeom>
          </p:spPr>
        </p:pic>
        <p:pic>
          <p:nvPicPr>
            <p:cNvPr id="17" name="Kuva 16">
              <a:extLst>
                <a:ext uri="{FF2B5EF4-FFF2-40B4-BE49-F238E27FC236}">
                  <a16:creationId xmlns:a16="http://schemas.microsoft.com/office/drawing/2014/main" id="{F5B73AB9-90DF-DBC1-0E6A-869C1B95E4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0403" y="5685114"/>
              <a:ext cx="944866" cy="617854"/>
            </a:xfrm>
            <a:prstGeom prst="rect">
              <a:avLst/>
            </a:prstGeom>
          </p:spPr>
        </p:pic>
        <p:pic>
          <p:nvPicPr>
            <p:cNvPr id="19" name="Kuva 18" descr="Kuva, joka sisältää kohteen Fontti, Grafiikka, kuvakaappaus, logo&#10;&#10;Tekoälyllä luotu sisältö voi olla virheellistä.">
              <a:extLst>
                <a:ext uri="{FF2B5EF4-FFF2-40B4-BE49-F238E27FC236}">
                  <a16:creationId xmlns:a16="http://schemas.microsoft.com/office/drawing/2014/main" id="{7BB8DECD-EBC2-3B4F-8F71-CD22BC1870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2500" y="5643981"/>
              <a:ext cx="1339030" cy="700121"/>
            </a:xfrm>
            <a:prstGeom prst="rect">
              <a:avLst/>
            </a:prstGeom>
          </p:spPr>
        </p:pic>
        <p:pic>
          <p:nvPicPr>
            <p:cNvPr id="20" name="Kuva 19">
              <a:extLst>
                <a:ext uri="{FF2B5EF4-FFF2-40B4-BE49-F238E27FC236}">
                  <a16:creationId xmlns:a16="http://schemas.microsoft.com/office/drawing/2014/main" id="{E602B9D5-2F88-C7C4-64DC-8C0E2051FA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59781" y="5688165"/>
              <a:ext cx="1385842" cy="611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2926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26E721-2725-53B5-17A0-337100F2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6651"/>
            <a:ext cx="10515600" cy="1325563"/>
          </a:xfrm>
        </p:spPr>
        <p:txBody>
          <a:bodyPr/>
          <a:lstStyle>
            <a:lvl1pPr>
              <a:defRPr b="1" i="0">
                <a:solidFill>
                  <a:srgbClr val="2D3192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88A2E2A-4634-E844-3F2C-417077C93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1900-8A48-5F4C-AC16-63F89F0E1BAA}" type="datetime1">
              <a:rPr lang="fi-FI" smtClean="0"/>
              <a:t>15.4.2026</a:t>
            </a:fld>
            <a:endParaRPr lang="de-DE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442B2D9-B2E7-0CCB-5870-1F8EB9E98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7D83E77-DBFE-5A37-60C4-A1C00769086C}"/>
              </a:ext>
            </a:extLst>
          </p:cNvPr>
          <p:cNvSpPr/>
          <p:nvPr userDrawn="1"/>
        </p:nvSpPr>
        <p:spPr>
          <a:xfrm>
            <a:off x="0" y="6701120"/>
            <a:ext cx="12192000" cy="147917"/>
          </a:xfrm>
          <a:prstGeom prst="rect">
            <a:avLst/>
          </a:prstGeom>
          <a:solidFill>
            <a:srgbClr val="2D31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948E16C7-F492-E084-B468-5E89D0C45940}"/>
              </a:ext>
            </a:extLst>
          </p:cNvPr>
          <p:cNvGrpSpPr/>
          <p:nvPr userDrawn="1"/>
        </p:nvGrpSpPr>
        <p:grpSpPr>
          <a:xfrm>
            <a:off x="9181728" y="4715787"/>
            <a:ext cx="2670802" cy="2153708"/>
            <a:chOff x="9181728" y="4715787"/>
            <a:chExt cx="2670802" cy="2153708"/>
          </a:xfrm>
        </p:grpSpPr>
        <p:sp>
          <p:nvSpPr>
            <p:cNvPr id="8" name="Viive 7">
              <a:extLst>
                <a:ext uri="{FF2B5EF4-FFF2-40B4-BE49-F238E27FC236}">
                  <a16:creationId xmlns:a16="http://schemas.microsoft.com/office/drawing/2014/main" id="{8EAC58CB-426F-2C48-BB9D-E0D842B5918E}"/>
                </a:ext>
              </a:extLst>
            </p:cNvPr>
            <p:cNvSpPr/>
            <p:nvPr/>
          </p:nvSpPr>
          <p:spPr>
            <a:xfrm rot="16200000">
              <a:off x="9155291" y="5611654"/>
              <a:ext cx="1284278" cy="123140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9" name="Kuva 8" descr="Kuva, joka sisältää kohteen kuvakaappaus, Grafiikka, logo, muotoilu&#10;&#10;Kuvaus luotu automaattisesti">
              <a:extLst>
                <a:ext uri="{FF2B5EF4-FFF2-40B4-BE49-F238E27FC236}">
                  <a16:creationId xmlns:a16="http://schemas.microsoft.com/office/drawing/2014/main" id="{D16758E1-CDF1-77D6-D9DE-3AC53128C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65579" y="6110582"/>
              <a:ext cx="1058617" cy="453693"/>
            </a:xfrm>
            <a:prstGeom prst="rect">
              <a:avLst/>
            </a:prstGeom>
          </p:spPr>
        </p:pic>
        <p:sp>
          <p:nvSpPr>
            <p:cNvPr id="10" name="Viive 1">
              <a:extLst>
                <a:ext uri="{FF2B5EF4-FFF2-40B4-BE49-F238E27FC236}">
                  <a16:creationId xmlns:a16="http://schemas.microsoft.com/office/drawing/2014/main" id="{E666032F-1507-4E92-037C-EFAAE3DBD75F}"/>
                </a:ext>
              </a:extLst>
            </p:cNvPr>
            <p:cNvSpPr/>
            <p:nvPr/>
          </p:nvSpPr>
          <p:spPr>
            <a:xfrm rot="16200000">
              <a:off x="10159974" y="5176939"/>
              <a:ext cx="2153708" cy="1231404"/>
            </a:xfrm>
            <a:custGeom>
              <a:avLst/>
              <a:gdLst>
                <a:gd name="connsiteX0" fmla="*/ 0 w 1284278"/>
                <a:gd name="connsiteY0" fmla="*/ 0 h 1231403"/>
                <a:gd name="connsiteX1" fmla="*/ 642139 w 1284278"/>
                <a:gd name="connsiteY1" fmla="*/ 0 h 1231403"/>
                <a:gd name="connsiteX2" fmla="*/ 1284278 w 1284278"/>
                <a:gd name="connsiteY2" fmla="*/ 615702 h 1231403"/>
                <a:gd name="connsiteX3" fmla="*/ 642139 w 1284278"/>
                <a:gd name="connsiteY3" fmla="*/ 1231404 h 1231403"/>
                <a:gd name="connsiteX4" fmla="*/ 0 w 1284278"/>
                <a:gd name="connsiteY4" fmla="*/ 1231403 h 1231403"/>
                <a:gd name="connsiteX5" fmla="*/ 0 w 1284278"/>
                <a:gd name="connsiteY5" fmla="*/ 0 h 1231403"/>
                <a:gd name="connsiteX0" fmla="*/ 0 w 1584082"/>
                <a:gd name="connsiteY0" fmla="*/ 7498 h 1231404"/>
                <a:gd name="connsiteX1" fmla="*/ 941943 w 1584082"/>
                <a:gd name="connsiteY1" fmla="*/ 0 h 1231404"/>
                <a:gd name="connsiteX2" fmla="*/ 1584082 w 1584082"/>
                <a:gd name="connsiteY2" fmla="*/ 615702 h 1231404"/>
                <a:gd name="connsiteX3" fmla="*/ 941943 w 1584082"/>
                <a:gd name="connsiteY3" fmla="*/ 1231404 h 1231404"/>
                <a:gd name="connsiteX4" fmla="*/ 299804 w 1584082"/>
                <a:gd name="connsiteY4" fmla="*/ 1231403 h 1231404"/>
                <a:gd name="connsiteX5" fmla="*/ 0 w 1584082"/>
                <a:gd name="connsiteY5" fmla="*/ 7498 h 1231404"/>
                <a:gd name="connsiteX0" fmla="*/ 7494 w 1591576"/>
                <a:gd name="connsiteY0" fmla="*/ 7498 h 1238898"/>
                <a:gd name="connsiteX1" fmla="*/ 949437 w 1591576"/>
                <a:gd name="connsiteY1" fmla="*/ 0 h 1238898"/>
                <a:gd name="connsiteX2" fmla="*/ 1591576 w 1591576"/>
                <a:gd name="connsiteY2" fmla="*/ 615702 h 1238898"/>
                <a:gd name="connsiteX3" fmla="*/ 949437 w 1591576"/>
                <a:gd name="connsiteY3" fmla="*/ 1231404 h 1238898"/>
                <a:gd name="connsiteX4" fmla="*/ 0 w 1591576"/>
                <a:gd name="connsiteY4" fmla="*/ 1238898 h 1238898"/>
                <a:gd name="connsiteX5" fmla="*/ 7494 w 1591576"/>
                <a:gd name="connsiteY5" fmla="*/ 7498 h 1238898"/>
                <a:gd name="connsiteX0" fmla="*/ 0 w 2153708"/>
                <a:gd name="connsiteY0" fmla="*/ 3 h 1238898"/>
                <a:gd name="connsiteX1" fmla="*/ 1511569 w 2153708"/>
                <a:gd name="connsiteY1" fmla="*/ 0 h 1238898"/>
                <a:gd name="connsiteX2" fmla="*/ 2153708 w 2153708"/>
                <a:gd name="connsiteY2" fmla="*/ 615702 h 1238898"/>
                <a:gd name="connsiteX3" fmla="*/ 1511569 w 2153708"/>
                <a:gd name="connsiteY3" fmla="*/ 1231404 h 1238898"/>
                <a:gd name="connsiteX4" fmla="*/ 562132 w 2153708"/>
                <a:gd name="connsiteY4" fmla="*/ 1238898 h 1238898"/>
                <a:gd name="connsiteX5" fmla="*/ 0 w 2153708"/>
                <a:gd name="connsiteY5" fmla="*/ 3 h 1238898"/>
                <a:gd name="connsiteX0" fmla="*/ 0 w 2153708"/>
                <a:gd name="connsiteY0" fmla="*/ 3 h 1231404"/>
                <a:gd name="connsiteX1" fmla="*/ 1511569 w 2153708"/>
                <a:gd name="connsiteY1" fmla="*/ 0 h 1231404"/>
                <a:gd name="connsiteX2" fmla="*/ 2153708 w 2153708"/>
                <a:gd name="connsiteY2" fmla="*/ 615702 h 1231404"/>
                <a:gd name="connsiteX3" fmla="*/ 1511569 w 2153708"/>
                <a:gd name="connsiteY3" fmla="*/ 1231404 h 1231404"/>
                <a:gd name="connsiteX4" fmla="*/ 1 w 2153708"/>
                <a:gd name="connsiteY4" fmla="*/ 1231403 h 1231404"/>
                <a:gd name="connsiteX5" fmla="*/ 0 w 2153708"/>
                <a:gd name="connsiteY5" fmla="*/ 3 h 1231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3708" h="1231404">
                  <a:moveTo>
                    <a:pt x="0" y="3"/>
                  </a:moveTo>
                  <a:lnTo>
                    <a:pt x="1511569" y="0"/>
                  </a:lnTo>
                  <a:cubicBezTo>
                    <a:pt x="1866213" y="0"/>
                    <a:pt x="2153708" y="275659"/>
                    <a:pt x="2153708" y="615702"/>
                  </a:cubicBezTo>
                  <a:cubicBezTo>
                    <a:pt x="2153708" y="955745"/>
                    <a:pt x="1866213" y="1231404"/>
                    <a:pt x="1511569" y="1231404"/>
                  </a:cubicBezTo>
                  <a:lnTo>
                    <a:pt x="1" y="1231403"/>
                  </a:lnTo>
                  <a:cubicBezTo>
                    <a:pt x="1" y="820936"/>
                    <a:pt x="0" y="410470"/>
                    <a:pt x="0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1" name="Kuva 10" descr="Kuva, joka sisältää kohteen teksti, Fontti, logo, Sähkönsininen&#10;&#10;Kuvaus luotu automaattisesti">
              <a:extLst>
                <a:ext uri="{FF2B5EF4-FFF2-40B4-BE49-F238E27FC236}">
                  <a16:creationId xmlns:a16="http://schemas.microsoft.com/office/drawing/2014/main" id="{0C137BF1-4AD8-149B-A909-FF6A3A405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85594" y="5734123"/>
              <a:ext cx="658482" cy="320780"/>
            </a:xfrm>
            <a:prstGeom prst="rect">
              <a:avLst/>
            </a:prstGeom>
          </p:spPr>
        </p:pic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4E37F14B-D390-2F44-FAAD-17D59672B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57578" y="5238253"/>
              <a:ext cx="1148739" cy="320780"/>
            </a:xfrm>
            <a:prstGeom prst="rect">
              <a:avLst/>
            </a:prstGeom>
          </p:spPr>
        </p:pic>
      </p:grp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D0A575F5-4AC1-A3CF-4A4C-DABA2CF91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1102" y="230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fld id="{772E0C63-111C-46F5-9624-E08CDAB874D7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9019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rgbClr val="2D3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06010F3C-EAE0-3D3B-D715-45BBD4FED4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694488"/>
          </a:xfrm>
          <a:prstGeom prst="rect">
            <a:avLst/>
          </a:prstGeom>
          <a:blipFill dpi="0" rotWithShape="1">
            <a:blip r:embed="rId2">
              <a:alphaModFix amt="85411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1000">
                <a:solidFill>
                  <a:srgbClr val="2D3192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926E721-2725-53B5-17A0-337100F2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6651"/>
            <a:ext cx="5257800" cy="5160956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AF50A7AD-9CB0-6641-7FDD-C3E6293379C3}"/>
              </a:ext>
            </a:extLst>
          </p:cNvPr>
          <p:cNvSpPr txBox="1"/>
          <p:nvPr userDrawn="1"/>
        </p:nvSpPr>
        <p:spPr>
          <a:xfrm>
            <a:off x="8456311" y="816651"/>
            <a:ext cx="3181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dirty="0">
              <a:solidFill>
                <a:schemeClr val="bg1"/>
              </a:solidFill>
            </a:endParaRPr>
          </a:p>
        </p:txBody>
      </p:sp>
      <p:sp>
        <p:nvSpPr>
          <p:cNvPr id="17" name="Tekstin paikkamerkki 2">
            <a:extLst>
              <a:ext uri="{FF2B5EF4-FFF2-40B4-BE49-F238E27FC236}">
                <a16:creationId xmlns:a16="http://schemas.microsoft.com/office/drawing/2014/main" id="{F2589F88-B50B-B888-D139-6B5CD89743E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9316057" y="1323885"/>
            <a:ext cx="2183980" cy="3089417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8" name="Suorakulmio 17">
            <a:extLst>
              <a:ext uri="{FF2B5EF4-FFF2-40B4-BE49-F238E27FC236}">
                <a16:creationId xmlns:a16="http://schemas.microsoft.com/office/drawing/2014/main" id="{6CA8BDDE-4D31-8305-0FB5-96EE32ACADA5}"/>
              </a:ext>
            </a:extLst>
          </p:cNvPr>
          <p:cNvSpPr/>
          <p:nvPr userDrawn="1"/>
        </p:nvSpPr>
        <p:spPr>
          <a:xfrm>
            <a:off x="0" y="6695268"/>
            <a:ext cx="12192000" cy="162732"/>
          </a:xfrm>
          <a:prstGeom prst="rect">
            <a:avLst/>
          </a:prstGeom>
          <a:solidFill>
            <a:srgbClr val="2D31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3" name="Ryhmä 2">
            <a:extLst>
              <a:ext uri="{FF2B5EF4-FFF2-40B4-BE49-F238E27FC236}">
                <a16:creationId xmlns:a16="http://schemas.microsoft.com/office/drawing/2014/main" id="{E3C9F4ED-F447-8256-3F8F-A5E0FAB7C748}"/>
              </a:ext>
            </a:extLst>
          </p:cNvPr>
          <p:cNvGrpSpPr/>
          <p:nvPr userDrawn="1"/>
        </p:nvGrpSpPr>
        <p:grpSpPr>
          <a:xfrm>
            <a:off x="7995514" y="5977607"/>
            <a:ext cx="3803997" cy="516860"/>
            <a:chOff x="5452500" y="5643981"/>
            <a:chExt cx="5152769" cy="700121"/>
          </a:xfrm>
        </p:grpSpPr>
        <p:pic>
          <p:nvPicPr>
            <p:cNvPr id="7" name="Kuva 6" descr="Kuva, joka sisältää kohteen logo, symboli, ympyrä, Grafiikka&#10;&#10;Tekoälyllä luotu sisältö voi olla virheellistä.">
              <a:extLst>
                <a:ext uri="{FF2B5EF4-FFF2-40B4-BE49-F238E27FC236}">
                  <a16:creationId xmlns:a16="http://schemas.microsoft.com/office/drawing/2014/main" id="{6E2025F4-45C7-B069-EA53-64867AC33D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3874" y="5654902"/>
              <a:ext cx="678278" cy="678278"/>
            </a:xfrm>
            <a:prstGeom prst="rect">
              <a:avLst/>
            </a:prstGeom>
          </p:spPr>
        </p:pic>
        <p:pic>
          <p:nvPicPr>
            <p:cNvPr id="8" name="Kuva 7">
              <a:extLst>
                <a:ext uri="{FF2B5EF4-FFF2-40B4-BE49-F238E27FC236}">
                  <a16:creationId xmlns:a16="http://schemas.microsoft.com/office/drawing/2014/main" id="{E9AE9DC2-58AA-6E4B-96AB-417CD7E9FA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0403" y="5685114"/>
              <a:ext cx="944866" cy="617854"/>
            </a:xfrm>
            <a:prstGeom prst="rect">
              <a:avLst/>
            </a:prstGeom>
          </p:spPr>
        </p:pic>
        <p:pic>
          <p:nvPicPr>
            <p:cNvPr id="9" name="Kuva 8" descr="Kuva, joka sisältää kohteen Fontti, Grafiikka, kuvakaappaus, logo&#10;&#10;Tekoälyllä luotu sisältö voi olla virheellistä.">
              <a:extLst>
                <a:ext uri="{FF2B5EF4-FFF2-40B4-BE49-F238E27FC236}">
                  <a16:creationId xmlns:a16="http://schemas.microsoft.com/office/drawing/2014/main" id="{3E8906BF-F3BE-6525-714B-3BFDC05366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2500" y="5643981"/>
              <a:ext cx="1339030" cy="700121"/>
            </a:xfrm>
            <a:prstGeom prst="rect">
              <a:avLst/>
            </a:prstGeom>
          </p:spPr>
        </p:pic>
        <p:pic>
          <p:nvPicPr>
            <p:cNvPr id="10" name="Kuva 9">
              <a:extLst>
                <a:ext uri="{FF2B5EF4-FFF2-40B4-BE49-F238E27FC236}">
                  <a16:creationId xmlns:a16="http://schemas.microsoft.com/office/drawing/2014/main" id="{B336889C-F72B-5D71-797C-E8AC664365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59781" y="5688165"/>
              <a:ext cx="1385842" cy="611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6506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rgbClr val="2D3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2E5C031E-2B80-AC22-7749-EF8240F121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780"/>
            <a:ext cx="12192000" cy="6694488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1000">
                <a:solidFill>
                  <a:srgbClr val="2D3192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8797146A-C88E-A913-1765-0AE9798C46F2}"/>
              </a:ext>
            </a:extLst>
          </p:cNvPr>
          <p:cNvSpPr/>
          <p:nvPr userDrawn="1"/>
        </p:nvSpPr>
        <p:spPr>
          <a:xfrm>
            <a:off x="0" y="6695268"/>
            <a:ext cx="12192000" cy="162732"/>
          </a:xfrm>
          <a:prstGeom prst="rect">
            <a:avLst/>
          </a:prstGeom>
          <a:solidFill>
            <a:srgbClr val="2D31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926E721-2725-53B5-17A0-337100F2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9550"/>
            <a:ext cx="10661837" cy="1646518"/>
          </a:xfrm>
        </p:spPr>
        <p:txBody>
          <a:bodyPr>
            <a:normAutofit/>
          </a:bodyPr>
          <a:lstStyle>
            <a:lvl1pPr algn="ctr">
              <a:defRPr sz="6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AF50A7AD-9CB0-6641-7FDD-C3E6293379C3}"/>
              </a:ext>
            </a:extLst>
          </p:cNvPr>
          <p:cNvSpPr txBox="1"/>
          <p:nvPr userDrawn="1"/>
        </p:nvSpPr>
        <p:spPr>
          <a:xfrm>
            <a:off x="8456311" y="816651"/>
            <a:ext cx="3181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dirty="0">
              <a:solidFill>
                <a:schemeClr val="bg1"/>
              </a:solidFill>
            </a:endParaRPr>
          </a:p>
        </p:txBody>
      </p:sp>
      <p:sp>
        <p:nvSpPr>
          <p:cNvPr id="17" name="Tekstin paikkamerkki 2">
            <a:extLst>
              <a:ext uri="{FF2B5EF4-FFF2-40B4-BE49-F238E27FC236}">
                <a16:creationId xmlns:a16="http://schemas.microsoft.com/office/drawing/2014/main" id="{F2589F88-B50B-B888-D139-6B5CD89743E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007440" y="4118578"/>
            <a:ext cx="8230230" cy="61971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grpSp>
        <p:nvGrpSpPr>
          <p:cNvPr id="18" name="Ryhmä 17">
            <a:extLst>
              <a:ext uri="{FF2B5EF4-FFF2-40B4-BE49-F238E27FC236}">
                <a16:creationId xmlns:a16="http://schemas.microsoft.com/office/drawing/2014/main" id="{63D621E9-C4C4-31B2-D85D-BC097C479B48}"/>
              </a:ext>
            </a:extLst>
          </p:cNvPr>
          <p:cNvGrpSpPr/>
          <p:nvPr userDrawn="1"/>
        </p:nvGrpSpPr>
        <p:grpSpPr>
          <a:xfrm>
            <a:off x="7995514" y="5977607"/>
            <a:ext cx="3803997" cy="516860"/>
            <a:chOff x="5452500" y="5643981"/>
            <a:chExt cx="5152769" cy="700121"/>
          </a:xfrm>
        </p:grpSpPr>
        <p:pic>
          <p:nvPicPr>
            <p:cNvPr id="20" name="Kuva 19" descr="Kuva, joka sisältää kohteen logo, symboli, ympyrä, Grafiikka&#10;&#10;Tekoälyllä luotu sisältö voi olla virheellistä.">
              <a:extLst>
                <a:ext uri="{FF2B5EF4-FFF2-40B4-BE49-F238E27FC236}">
                  <a16:creationId xmlns:a16="http://schemas.microsoft.com/office/drawing/2014/main" id="{6FCDD730-A058-7ED2-AE84-71F24CD96B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3874" y="5654902"/>
              <a:ext cx="678278" cy="678278"/>
            </a:xfrm>
            <a:prstGeom prst="rect">
              <a:avLst/>
            </a:prstGeom>
          </p:spPr>
        </p:pic>
        <p:pic>
          <p:nvPicPr>
            <p:cNvPr id="21" name="Kuva 20">
              <a:extLst>
                <a:ext uri="{FF2B5EF4-FFF2-40B4-BE49-F238E27FC236}">
                  <a16:creationId xmlns:a16="http://schemas.microsoft.com/office/drawing/2014/main" id="{DB2E1C3E-39F4-1A6D-B910-CDEFC2CCFF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0403" y="5685114"/>
              <a:ext cx="944866" cy="617854"/>
            </a:xfrm>
            <a:prstGeom prst="rect">
              <a:avLst/>
            </a:prstGeom>
          </p:spPr>
        </p:pic>
        <p:pic>
          <p:nvPicPr>
            <p:cNvPr id="22" name="Kuva 21" descr="Kuva, joka sisältää kohteen Fontti, Grafiikka, kuvakaappaus, logo&#10;&#10;Tekoälyllä luotu sisältö voi olla virheellistä.">
              <a:extLst>
                <a:ext uri="{FF2B5EF4-FFF2-40B4-BE49-F238E27FC236}">
                  <a16:creationId xmlns:a16="http://schemas.microsoft.com/office/drawing/2014/main" id="{133FD3CC-7BC7-4388-38A9-E696929F98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2500" y="5643981"/>
              <a:ext cx="1339030" cy="700121"/>
            </a:xfrm>
            <a:prstGeom prst="rect">
              <a:avLst/>
            </a:prstGeom>
          </p:spPr>
        </p:pic>
        <p:pic>
          <p:nvPicPr>
            <p:cNvPr id="23" name="Kuva 22">
              <a:extLst>
                <a:ext uri="{FF2B5EF4-FFF2-40B4-BE49-F238E27FC236}">
                  <a16:creationId xmlns:a16="http://schemas.microsoft.com/office/drawing/2014/main" id="{2E7994C9-D265-66F9-2C11-E4C5555E02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59781" y="5688165"/>
              <a:ext cx="1385842" cy="611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7327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rgbClr val="2D3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van paikkamerkki 1">
            <a:extLst>
              <a:ext uri="{FF2B5EF4-FFF2-40B4-BE49-F238E27FC236}">
                <a16:creationId xmlns:a16="http://schemas.microsoft.com/office/drawing/2014/main" id="{FD91D0B1-6CC2-4A3A-9CFB-E5681C57F4C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694488"/>
          </a:xfrm>
          <a:prstGeom prst="rect">
            <a:avLst/>
          </a:prstGeom>
          <a:blipFill dpi="0" rotWithShape="1">
            <a:blip r:embed="rId2">
              <a:alphaModFix amt="59623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1000">
                <a:solidFill>
                  <a:srgbClr val="2D3192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B5C9BA61-4540-D9E1-B921-AC081C931E7F}"/>
              </a:ext>
            </a:extLst>
          </p:cNvPr>
          <p:cNvSpPr/>
          <p:nvPr userDrawn="1"/>
        </p:nvSpPr>
        <p:spPr>
          <a:xfrm>
            <a:off x="0" y="6695268"/>
            <a:ext cx="12192000" cy="162732"/>
          </a:xfrm>
          <a:prstGeom prst="rect">
            <a:avLst/>
          </a:prstGeom>
          <a:solidFill>
            <a:srgbClr val="2D31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AF50A7AD-9CB0-6641-7FDD-C3E6293379C3}"/>
              </a:ext>
            </a:extLst>
          </p:cNvPr>
          <p:cNvSpPr txBox="1"/>
          <p:nvPr userDrawn="1"/>
        </p:nvSpPr>
        <p:spPr>
          <a:xfrm>
            <a:off x="8456311" y="816651"/>
            <a:ext cx="3181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dirty="0">
              <a:solidFill>
                <a:schemeClr val="bg1"/>
              </a:solidFill>
            </a:endParaRPr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C48499EF-E0B8-DE9A-C1E6-14B5AF037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9550"/>
            <a:ext cx="10661837" cy="1646518"/>
          </a:xfrm>
        </p:spPr>
        <p:txBody>
          <a:bodyPr>
            <a:normAutofit/>
          </a:bodyPr>
          <a:lstStyle>
            <a:lvl1pPr algn="ctr">
              <a:defRPr sz="6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Tekstin paikkamerkki 2">
            <a:extLst>
              <a:ext uri="{FF2B5EF4-FFF2-40B4-BE49-F238E27FC236}">
                <a16:creationId xmlns:a16="http://schemas.microsoft.com/office/drawing/2014/main" id="{CEAF4AC1-D36D-FC55-BBAD-B3EA205FE9A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007440" y="4118578"/>
            <a:ext cx="8230230" cy="1144457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grpSp>
        <p:nvGrpSpPr>
          <p:cNvPr id="18" name="Ryhmä 17">
            <a:extLst>
              <a:ext uri="{FF2B5EF4-FFF2-40B4-BE49-F238E27FC236}">
                <a16:creationId xmlns:a16="http://schemas.microsoft.com/office/drawing/2014/main" id="{20B5880D-3166-3C46-17DC-068A10340370}"/>
              </a:ext>
            </a:extLst>
          </p:cNvPr>
          <p:cNvGrpSpPr/>
          <p:nvPr userDrawn="1"/>
        </p:nvGrpSpPr>
        <p:grpSpPr>
          <a:xfrm>
            <a:off x="7995514" y="5977607"/>
            <a:ext cx="3803997" cy="516860"/>
            <a:chOff x="5452500" y="5643981"/>
            <a:chExt cx="5152769" cy="700121"/>
          </a:xfrm>
        </p:grpSpPr>
        <p:pic>
          <p:nvPicPr>
            <p:cNvPr id="20" name="Kuva 19" descr="Kuva, joka sisältää kohteen logo, symboli, ympyrä, Grafiikka&#10;&#10;Tekoälyllä luotu sisältö voi olla virheellistä.">
              <a:extLst>
                <a:ext uri="{FF2B5EF4-FFF2-40B4-BE49-F238E27FC236}">
                  <a16:creationId xmlns:a16="http://schemas.microsoft.com/office/drawing/2014/main" id="{A969E2F3-2AC8-0B9D-2ECC-C0A59993E1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3874" y="5654902"/>
              <a:ext cx="678278" cy="678278"/>
            </a:xfrm>
            <a:prstGeom prst="rect">
              <a:avLst/>
            </a:prstGeom>
          </p:spPr>
        </p:pic>
        <p:pic>
          <p:nvPicPr>
            <p:cNvPr id="21" name="Kuva 20">
              <a:extLst>
                <a:ext uri="{FF2B5EF4-FFF2-40B4-BE49-F238E27FC236}">
                  <a16:creationId xmlns:a16="http://schemas.microsoft.com/office/drawing/2014/main" id="{21424390-8360-E3A9-7062-DD8B65B6C0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0403" y="5685114"/>
              <a:ext cx="944866" cy="617854"/>
            </a:xfrm>
            <a:prstGeom prst="rect">
              <a:avLst/>
            </a:prstGeom>
          </p:spPr>
        </p:pic>
        <p:pic>
          <p:nvPicPr>
            <p:cNvPr id="22" name="Kuva 21" descr="Kuva, joka sisältää kohteen Fontti, Grafiikka, kuvakaappaus, logo&#10;&#10;Tekoälyllä luotu sisältö voi olla virheellistä.">
              <a:extLst>
                <a:ext uri="{FF2B5EF4-FFF2-40B4-BE49-F238E27FC236}">
                  <a16:creationId xmlns:a16="http://schemas.microsoft.com/office/drawing/2014/main" id="{07F17F32-458B-C76B-F20E-B09B1F8038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2500" y="5643981"/>
              <a:ext cx="1339030" cy="700121"/>
            </a:xfrm>
            <a:prstGeom prst="rect">
              <a:avLst/>
            </a:prstGeom>
          </p:spPr>
        </p:pic>
        <p:pic>
          <p:nvPicPr>
            <p:cNvPr id="23" name="Kuva 22">
              <a:extLst>
                <a:ext uri="{FF2B5EF4-FFF2-40B4-BE49-F238E27FC236}">
                  <a16:creationId xmlns:a16="http://schemas.microsoft.com/office/drawing/2014/main" id="{88678625-5018-D6DC-A2A0-D3C5C528C6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59781" y="5688165"/>
              <a:ext cx="1385842" cy="611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510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rgbClr val="2D3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33134AF6-1681-33B8-DC64-E06F2DD99B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694488"/>
          </a:xfrm>
          <a:prstGeom prst="rect">
            <a:avLst/>
          </a:prstGeom>
          <a:blipFill dpi="0" rotWithShape="1">
            <a:blip r:embed="rId2">
              <a:alphaModFix amt="59623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1000">
                <a:solidFill>
                  <a:srgbClr val="2D3192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926E721-2725-53B5-17A0-337100F2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4" y="816651"/>
            <a:ext cx="11343094" cy="3385055"/>
          </a:xfrm>
        </p:spPr>
        <p:txBody>
          <a:bodyPr>
            <a:normAutofit/>
          </a:bodyPr>
          <a:lstStyle>
            <a:lvl1pPr algn="ctr">
              <a:defRPr sz="6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AF50A7AD-9CB0-6641-7FDD-C3E6293379C3}"/>
              </a:ext>
            </a:extLst>
          </p:cNvPr>
          <p:cNvSpPr txBox="1"/>
          <p:nvPr userDrawn="1"/>
        </p:nvSpPr>
        <p:spPr>
          <a:xfrm>
            <a:off x="8456311" y="816651"/>
            <a:ext cx="3181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dirty="0">
              <a:solidFill>
                <a:schemeClr val="bg1"/>
              </a:solidFill>
            </a:endParaRPr>
          </a:p>
        </p:txBody>
      </p:sp>
      <p:sp>
        <p:nvSpPr>
          <p:cNvPr id="17" name="Tekstin paikkamerkki 2">
            <a:extLst>
              <a:ext uri="{FF2B5EF4-FFF2-40B4-BE49-F238E27FC236}">
                <a16:creationId xmlns:a16="http://schemas.microsoft.com/office/drawing/2014/main" id="{F2589F88-B50B-B888-D139-6B5CD89743E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790257" y="3622261"/>
            <a:ext cx="6603928" cy="1907624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8" name="Suorakulmio 17">
            <a:extLst>
              <a:ext uri="{FF2B5EF4-FFF2-40B4-BE49-F238E27FC236}">
                <a16:creationId xmlns:a16="http://schemas.microsoft.com/office/drawing/2014/main" id="{C8225B5D-06FE-89DD-0DD5-845418F6A0A6}"/>
              </a:ext>
            </a:extLst>
          </p:cNvPr>
          <p:cNvSpPr/>
          <p:nvPr userDrawn="1"/>
        </p:nvSpPr>
        <p:spPr>
          <a:xfrm>
            <a:off x="0" y="6695268"/>
            <a:ext cx="12192000" cy="162732"/>
          </a:xfrm>
          <a:prstGeom prst="rect">
            <a:avLst/>
          </a:prstGeom>
          <a:solidFill>
            <a:srgbClr val="2D31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9" name="Ryhmä 18">
            <a:extLst>
              <a:ext uri="{FF2B5EF4-FFF2-40B4-BE49-F238E27FC236}">
                <a16:creationId xmlns:a16="http://schemas.microsoft.com/office/drawing/2014/main" id="{D8C80499-B177-2704-2A70-EEBBBFEA2EA0}"/>
              </a:ext>
            </a:extLst>
          </p:cNvPr>
          <p:cNvGrpSpPr/>
          <p:nvPr userDrawn="1"/>
        </p:nvGrpSpPr>
        <p:grpSpPr>
          <a:xfrm>
            <a:off x="7995514" y="5977607"/>
            <a:ext cx="3803997" cy="516860"/>
            <a:chOff x="5452500" y="5643981"/>
            <a:chExt cx="5152769" cy="700121"/>
          </a:xfrm>
        </p:grpSpPr>
        <p:pic>
          <p:nvPicPr>
            <p:cNvPr id="20" name="Kuva 19" descr="Kuva, joka sisältää kohteen logo, symboli, ympyrä, Grafiikka&#10;&#10;Tekoälyllä luotu sisältö voi olla virheellistä.">
              <a:extLst>
                <a:ext uri="{FF2B5EF4-FFF2-40B4-BE49-F238E27FC236}">
                  <a16:creationId xmlns:a16="http://schemas.microsoft.com/office/drawing/2014/main" id="{1B3B6403-9773-0E76-D103-DAC357792D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3874" y="5654902"/>
              <a:ext cx="678278" cy="678278"/>
            </a:xfrm>
            <a:prstGeom prst="rect">
              <a:avLst/>
            </a:prstGeom>
          </p:spPr>
        </p:pic>
        <p:pic>
          <p:nvPicPr>
            <p:cNvPr id="21" name="Kuva 20">
              <a:extLst>
                <a:ext uri="{FF2B5EF4-FFF2-40B4-BE49-F238E27FC236}">
                  <a16:creationId xmlns:a16="http://schemas.microsoft.com/office/drawing/2014/main" id="{FC328934-D629-6BB9-B182-13AB5CD80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0403" y="5685114"/>
              <a:ext cx="944866" cy="617854"/>
            </a:xfrm>
            <a:prstGeom prst="rect">
              <a:avLst/>
            </a:prstGeom>
          </p:spPr>
        </p:pic>
        <p:pic>
          <p:nvPicPr>
            <p:cNvPr id="22" name="Kuva 21" descr="Kuva, joka sisältää kohteen Fontti, Grafiikka, kuvakaappaus, logo&#10;&#10;Tekoälyllä luotu sisältö voi olla virheellistä.">
              <a:extLst>
                <a:ext uri="{FF2B5EF4-FFF2-40B4-BE49-F238E27FC236}">
                  <a16:creationId xmlns:a16="http://schemas.microsoft.com/office/drawing/2014/main" id="{E2523FF1-AF07-3581-0A05-96FED9940A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2500" y="5643981"/>
              <a:ext cx="1339030" cy="700121"/>
            </a:xfrm>
            <a:prstGeom prst="rect">
              <a:avLst/>
            </a:prstGeom>
          </p:spPr>
        </p:pic>
        <p:pic>
          <p:nvPicPr>
            <p:cNvPr id="23" name="Kuva 22">
              <a:extLst>
                <a:ext uri="{FF2B5EF4-FFF2-40B4-BE49-F238E27FC236}">
                  <a16:creationId xmlns:a16="http://schemas.microsoft.com/office/drawing/2014/main" id="{ABEF9725-ADA3-D320-CF7B-394FFCA82B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59781" y="5688165"/>
              <a:ext cx="1385842" cy="611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3936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26E721-2725-53B5-17A0-337100F2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95313"/>
            <a:ext cx="5257801" cy="2253685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2D3192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D0A575F5-4AC1-A3CF-4A4C-DABA2CF91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1102" y="230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fld id="{772E0C63-111C-46F5-9624-E08CDAB874D7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AF50A7AD-9CB0-6641-7FDD-C3E6293379C3}"/>
              </a:ext>
            </a:extLst>
          </p:cNvPr>
          <p:cNvSpPr txBox="1"/>
          <p:nvPr userDrawn="1"/>
        </p:nvSpPr>
        <p:spPr>
          <a:xfrm>
            <a:off x="8456311" y="816651"/>
            <a:ext cx="3181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dirty="0">
              <a:solidFill>
                <a:schemeClr val="bg1"/>
              </a:solidFill>
            </a:endParaRPr>
          </a:p>
        </p:txBody>
      </p:sp>
      <p:sp>
        <p:nvSpPr>
          <p:cNvPr id="17" name="Tekstin paikkamerkki 2">
            <a:extLst>
              <a:ext uri="{FF2B5EF4-FFF2-40B4-BE49-F238E27FC236}">
                <a16:creationId xmlns:a16="http://schemas.microsoft.com/office/drawing/2014/main" id="{F2589F88-B50B-B888-D139-6B5CD89743E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198" y="3151117"/>
            <a:ext cx="4262793" cy="2802644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rgbClr val="2D319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grpSp>
        <p:nvGrpSpPr>
          <p:cNvPr id="4" name="Ryhmä 3">
            <a:extLst>
              <a:ext uri="{FF2B5EF4-FFF2-40B4-BE49-F238E27FC236}">
                <a16:creationId xmlns:a16="http://schemas.microsoft.com/office/drawing/2014/main" id="{73C8E863-98DC-41FA-9396-7736F11A354D}"/>
              </a:ext>
            </a:extLst>
          </p:cNvPr>
          <p:cNvGrpSpPr/>
          <p:nvPr userDrawn="1"/>
        </p:nvGrpSpPr>
        <p:grpSpPr>
          <a:xfrm>
            <a:off x="716891" y="6036129"/>
            <a:ext cx="3803997" cy="516860"/>
            <a:chOff x="5452500" y="5643981"/>
            <a:chExt cx="5152769" cy="700121"/>
          </a:xfrm>
        </p:grpSpPr>
        <p:pic>
          <p:nvPicPr>
            <p:cNvPr id="8" name="Kuva 7" descr="Kuva, joka sisältää kohteen logo, symboli, ympyrä, Grafiikka&#10;&#10;Tekoälyllä luotu sisältö voi olla virheellistä.">
              <a:extLst>
                <a:ext uri="{FF2B5EF4-FFF2-40B4-BE49-F238E27FC236}">
                  <a16:creationId xmlns:a16="http://schemas.microsoft.com/office/drawing/2014/main" id="{2593DB62-8644-7697-7124-C058A91E98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3874" y="5654902"/>
              <a:ext cx="678278" cy="678278"/>
            </a:xfrm>
            <a:prstGeom prst="rect">
              <a:avLst/>
            </a:prstGeom>
          </p:spPr>
        </p:pic>
        <p:pic>
          <p:nvPicPr>
            <p:cNvPr id="9" name="Kuva 8">
              <a:extLst>
                <a:ext uri="{FF2B5EF4-FFF2-40B4-BE49-F238E27FC236}">
                  <a16:creationId xmlns:a16="http://schemas.microsoft.com/office/drawing/2014/main" id="{C34E9C7C-B7A8-F0D5-5F91-929E3DB4FB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0403" y="5685114"/>
              <a:ext cx="944866" cy="617854"/>
            </a:xfrm>
            <a:prstGeom prst="rect">
              <a:avLst/>
            </a:prstGeom>
          </p:spPr>
        </p:pic>
        <p:pic>
          <p:nvPicPr>
            <p:cNvPr id="10" name="Kuva 9" descr="Kuva, joka sisältää kohteen Fontti, Grafiikka, kuvakaappaus, logo&#10;&#10;Tekoälyllä luotu sisältö voi olla virheellistä.">
              <a:extLst>
                <a:ext uri="{FF2B5EF4-FFF2-40B4-BE49-F238E27FC236}">
                  <a16:creationId xmlns:a16="http://schemas.microsoft.com/office/drawing/2014/main" id="{9A92E588-A0A1-F009-3B33-2BAAFFF081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2500" y="5643981"/>
              <a:ext cx="1339030" cy="700121"/>
            </a:xfrm>
            <a:prstGeom prst="rect">
              <a:avLst/>
            </a:prstGeom>
          </p:spPr>
        </p:pic>
        <p:pic>
          <p:nvPicPr>
            <p:cNvPr id="11" name="Kuva 10">
              <a:extLst>
                <a:ext uri="{FF2B5EF4-FFF2-40B4-BE49-F238E27FC236}">
                  <a16:creationId xmlns:a16="http://schemas.microsoft.com/office/drawing/2014/main" id="{B22F0F7F-64CC-0585-EB2F-95ACD4F958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59781" y="5688165"/>
              <a:ext cx="1385842" cy="611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6544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16">
            <a:extLst>
              <a:ext uri="{FF2B5EF4-FFF2-40B4-BE49-F238E27FC236}">
                <a16:creationId xmlns:a16="http://schemas.microsoft.com/office/drawing/2014/main" id="{79678592-1A40-C170-6C26-BB3802E5C6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70685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rgbClr val="2D319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926E721-2725-53B5-17A0-337100F2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95313"/>
            <a:ext cx="5257801" cy="2253685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2D3192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D0A575F5-4AC1-A3CF-4A4C-DABA2CF91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1102" y="230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fld id="{772E0C63-111C-46F5-9624-E08CDAB874D7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AF50A7AD-9CB0-6641-7FDD-C3E6293379C3}"/>
              </a:ext>
            </a:extLst>
          </p:cNvPr>
          <p:cNvSpPr txBox="1"/>
          <p:nvPr userDrawn="1"/>
        </p:nvSpPr>
        <p:spPr>
          <a:xfrm>
            <a:off x="8456311" y="816651"/>
            <a:ext cx="3181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dirty="0">
              <a:solidFill>
                <a:schemeClr val="bg1"/>
              </a:solidFill>
            </a:endParaRPr>
          </a:p>
        </p:txBody>
      </p:sp>
      <p:sp>
        <p:nvSpPr>
          <p:cNvPr id="17" name="Tekstin paikkamerkki 2">
            <a:extLst>
              <a:ext uri="{FF2B5EF4-FFF2-40B4-BE49-F238E27FC236}">
                <a16:creationId xmlns:a16="http://schemas.microsoft.com/office/drawing/2014/main" id="{F2589F88-B50B-B888-D139-6B5CD89743E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198" y="3151116"/>
            <a:ext cx="4262793" cy="2774795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rgbClr val="2D319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00117A4A-495C-112E-7F7C-A983A3F46AAB}"/>
              </a:ext>
            </a:extLst>
          </p:cNvPr>
          <p:cNvGrpSpPr/>
          <p:nvPr userDrawn="1"/>
        </p:nvGrpSpPr>
        <p:grpSpPr>
          <a:xfrm>
            <a:off x="716891" y="6036129"/>
            <a:ext cx="3803997" cy="516860"/>
            <a:chOff x="5452500" y="5643981"/>
            <a:chExt cx="5152769" cy="700121"/>
          </a:xfrm>
        </p:grpSpPr>
        <p:pic>
          <p:nvPicPr>
            <p:cNvPr id="9" name="Kuva 8" descr="Kuva, joka sisältää kohteen logo, symboli, ympyrä, Grafiikka&#10;&#10;Tekoälyllä luotu sisältö voi olla virheellistä.">
              <a:extLst>
                <a:ext uri="{FF2B5EF4-FFF2-40B4-BE49-F238E27FC236}">
                  <a16:creationId xmlns:a16="http://schemas.microsoft.com/office/drawing/2014/main" id="{0DC440C8-A065-0887-C0E9-0048163F80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3874" y="5654902"/>
              <a:ext cx="678278" cy="678278"/>
            </a:xfrm>
            <a:prstGeom prst="rect">
              <a:avLst/>
            </a:prstGeom>
          </p:spPr>
        </p:pic>
        <p:pic>
          <p:nvPicPr>
            <p:cNvPr id="10" name="Kuva 9">
              <a:extLst>
                <a:ext uri="{FF2B5EF4-FFF2-40B4-BE49-F238E27FC236}">
                  <a16:creationId xmlns:a16="http://schemas.microsoft.com/office/drawing/2014/main" id="{DCAEF220-3208-B673-5114-09EDAE199B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0403" y="5685114"/>
              <a:ext cx="944866" cy="617854"/>
            </a:xfrm>
            <a:prstGeom prst="rect">
              <a:avLst/>
            </a:prstGeom>
          </p:spPr>
        </p:pic>
        <p:pic>
          <p:nvPicPr>
            <p:cNvPr id="11" name="Kuva 10" descr="Kuva, joka sisältää kohteen Fontti, Grafiikka, kuvakaappaus, logo&#10;&#10;Tekoälyllä luotu sisältö voi olla virheellistä.">
              <a:extLst>
                <a:ext uri="{FF2B5EF4-FFF2-40B4-BE49-F238E27FC236}">
                  <a16:creationId xmlns:a16="http://schemas.microsoft.com/office/drawing/2014/main" id="{16765D77-EA35-5495-9CEF-3FBF4E7E57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2500" y="5643981"/>
              <a:ext cx="1339030" cy="700121"/>
            </a:xfrm>
            <a:prstGeom prst="rect">
              <a:avLst/>
            </a:prstGeom>
          </p:spPr>
        </p:pic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11B543CC-322D-AAEC-CA4C-67666E709B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59781" y="5688165"/>
              <a:ext cx="1385842" cy="611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8270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58136C7-7255-A082-53A3-342BA13CE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95312"/>
            <a:ext cx="3932237" cy="1462087"/>
          </a:xfrm>
        </p:spPr>
        <p:txBody>
          <a:bodyPr anchor="b"/>
          <a:lstStyle>
            <a:lvl1pPr>
              <a:defRPr sz="3200">
                <a:solidFill>
                  <a:srgbClr val="2D319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de-DE" dirty="0"/>
          </a:p>
        </p:txBody>
      </p:sp>
      <p:sp>
        <p:nvSpPr>
          <p:cNvPr id="17" name="Kuvan paikkamerkki 16">
            <a:extLst>
              <a:ext uri="{FF2B5EF4-FFF2-40B4-BE49-F238E27FC236}">
                <a16:creationId xmlns:a16="http://schemas.microsoft.com/office/drawing/2014/main" id="{06C56F41-5FFE-C719-0851-17A4369ADE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44575" y="0"/>
            <a:ext cx="6947425" cy="670685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rgbClr val="2D319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AE04B05-BAFE-3E3C-512D-BFD60FF1D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14208"/>
            <a:ext cx="3932237" cy="365478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D838850-65E8-5C62-6D56-FE65F8C5C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  <p:sp>
        <p:nvSpPr>
          <p:cNvPr id="20" name="Sisällön paikkamerkki 19">
            <a:extLst>
              <a:ext uri="{FF2B5EF4-FFF2-40B4-BE49-F238E27FC236}">
                <a16:creationId xmlns:a16="http://schemas.microsoft.com/office/drawing/2014/main" id="{DAEF17D0-988A-7E19-9038-EAEBDED842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59763" y="1374775"/>
            <a:ext cx="2667000" cy="205422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BA897147-DEC1-BCDD-D24E-2B40AE3AC3FE}"/>
              </a:ext>
            </a:extLst>
          </p:cNvPr>
          <p:cNvGrpSpPr/>
          <p:nvPr userDrawn="1"/>
        </p:nvGrpSpPr>
        <p:grpSpPr>
          <a:xfrm>
            <a:off x="716891" y="6036129"/>
            <a:ext cx="3803997" cy="516860"/>
            <a:chOff x="5452500" y="5643981"/>
            <a:chExt cx="5152769" cy="700121"/>
          </a:xfrm>
        </p:grpSpPr>
        <p:pic>
          <p:nvPicPr>
            <p:cNvPr id="9" name="Kuva 8" descr="Kuva, joka sisältää kohteen logo, symboli, ympyrä, Grafiikka&#10;&#10;Tekoälyllä luotu sisältö voi olla virheellistä.">
              <a:extLst>
                <a:ext uri="{FF2B5EF4-FFF2-40B4-BE49-F238E27FC236}">
                  <a16:creationId xmlns:a16="http://schemas.microsoft.com/office/drawing/2014/main" id="{87921089-4208-F917-3DD1-A1E6662E2C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3874" y="5654902"/>
              <a:ext cx="678278" cy="678278"/>
            </a:xfrm>
            <a:prstGeom prst="rect">
              <a:avLst/>
            </a:prstGeom>
          </p:spPr>
        </p:pic>
        <p:pic>
          <p:nvPicPr>
            <p:cNvPr id="10" name="Kuva 9">
              <a:extLst>
                <a:ext uri="{FF2B5EF4-FFF2-40B4-BE49-F238E27FC236}">
                  <a16:creationId xmlns:a16="http://schemas.microsoft.com/office/drawing/2014/main" id="{0F027CCB-9E00-1FB3-3E8C-4A595497B6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0403" y="5685114"/>
              <a:ext cx="944866" cy="617854"/>
            </a:xfrm>
            <a:prstGeom prst="rect">
              <a:avLst/>
            </a:prstGeom>
          </p:spPr>
        </p:pic>
        <p:pic>
          <p:nvPicPr>
            <p:cNvPr id="11" name="Kuva 10" descr="Kuva, joka sisältää kohteen Fontti, Grafiikka, kuvakaappaus, logo&#10;&#10;Tekoälyllä luotu sisältö voi olla virheellistä.">
              <a:extLst>
                <a:ext uri="{FF2B5EF4-FFF2-40B4-BE49-F238E27FC236}">
                  <a16:creationId xmlns:a16="http://schemas.microsoft.com/office/drawing/2014/main" id="{BEEFB249-D7DC-2184-F46C-E4E382384E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2500" y="5643981"/>
              <a:ext cx="1339030" cy="700121"/>
            </a:xfrm>
            <a:prstGeom prst="rect">
              <a:avLst/>
            </a:prstGeom>
          </p:spPr>
        </p:pic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0B3D9EF2-F8FB-F976-44D8-218B68E96E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59781" y="5688165"/>
              <a:ext cx="1385842" cy="611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7152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Kuvan paikkamerkki 35">
            <a:extLst>
              <a:ext uri="{FF2B5EF4-FFF2-40B4-BE49-F238E27FC236}">
                <a16:creationId xmlns:a16="http://schemas.microsoft.com/office/drawing/2014/main" id="{418503A7-6EA1-92EE-C5B6-81050F6E7E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2841625" cy="5146675"/>
          </a:xfrm>
          <a:custGeom>
            <a:avLst/>
            <a:gdLst>
              <a:gd name="connsiteX0" fmla="*/ 0 w 2841625"/>
              <a:gd name="connsiteY0" fmla="*/ 0 h 5146675"/>
              <a:gd name="connsiteX1" fmla="*/ 2841625 w 2841625"/>
              <a:gd name="connsiteY1" fmla="*/ 0 h 5146675"/>
              <a:gd name="connsiteX2" fmla="*/ 2841625 w 2841625"/>
              <a:gd name="connsiteY2" fmla="*/ 1887493 h 5146675"/>
              <a:gd name="connsiteX3" fmla="*/ 716712 w 2841625"/>
              <a:gd name="connsiteY3" fmla="*/ 1887493 h 5146675"/>
              <a:gd name="connsiteX4" fmla="*/ 716712 w 2841625"/>
              <a:gd name="connsiteY4" fmla="*/ 5146675 h 5146675"/>
              <a:gd name="connsiteX5" fmla="*/ 0 w 2841625"/>
              <a:gd name="connsiteY5" fmla="*/ 5146675 h 514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1625" h="5146675">
                <a:moveTo>
                  <a:pt x="0" y="0"/>
                </a:moveTo>
                <a:lnTo>
                  <a:pt x="2841625" y="0"/>
                </a:lnTo>
                <a:lnTo>
                  <a:pt x="2841625" y="1887493"/>
                </a:lnTo>
                <a:lnTo>
                  <a:pt x="716712" y="1887493"/>
                </a:lnTo>
                <a:lnTo>
                  <a:pt x="716712" y="5146675"/>
                </a:lnTo>
                <a:lnTo>
                  <a:pt x="0" y="514667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rgbClr val="2D3192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5ACC21A-BE8D-1521-F3B7-DB5815E83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1625" y="595313"/>
            <a:ext cx="6513972" cy="1095375"/>
          </a:xfrm>
        </p:spPr>
        <p:txBody>
          <a:bodyPr>
            <a:normAutofit/>
          </a:bodyPr>
          <a:lstStyle>
            <a:lvl1pPr algn="ctr">
              <a:defRPr sz="3600">
                <a:solidFill>
                  <a:srgbClr val="2D319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de-DE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E58EFD9-1F9A-4A2E-4155-59F4400E1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  <p:sp>
        <p:nvSpPr>
          <p:cNvPr id="27" name="Suorakulmio 26">
            <a:extLst>
              <a:ext uri="{FF2B5EF4-FFF2-40B4-BE49-F238E27FC236}">
                <a16:creationId xmlns:a16="http://schemas.microsoft.com/office/drawing/2014/main" id="{3F539AF5-293E-AD26-1242-7F2A3632A3FB}"/>
              </a:ext>
            </a:extLst>
          </p:cNvPr>
          <p:cNvSpPr/>
          <p:nvPr userDrawn="1"/>
        </p:nvSpPr>
        <p:spPr>
          <a:xfrm>
            <a:off x="716713" y="1887495"/>
            <a:ext cx="10758576" cy="4056106"/>
          </a:xfrm>
          <a:prstGeom prst="rect">
            <a:avLst/>
          </a:prstGeom>
          <a:solidFill>
            <a:srgbClr val="2D319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30" name="Tekstin paikkamerkki 29">
            <a:extLst>
              <a:ext uri="{FF2B5EF4-FFF2-40B4-BE49-F238E27FC236}">
                <a16:creationId xmlns:a16="http://schemas.microsoft.com/office/drawing/2014/main" id="{67A75B7C-5CAD-A40F-97B6-307D0FB3C3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44613" y="3113495"/>
            <a:ext cx="7262838" cy="2484666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39" name="Otsikko 1">
            <a:extLst>
              <a:ext uri="{FF2B5EF4-FFF2-40B4-BE49-F238E27FC236}">
                <a16:creationId xmlns:a16="http://schemas.microsoft.com/office/drawing/2014/main" id="{66A25DDE-216E-D88B-E8BF-FC42BCF112E9}"/>
              </a:ext>
            </a:extLst>
          </p:cNvPr>
          <p:cNvSpPr txBox="1">
            <a:spLocks/>
          </p:cNvSpPr>
          <p:nvPr userDrawn="1"/>
        </p:nvSpPr>
        <p:spPr>
          <a:xfrm>
            <a:off x="1344612" y="2205266"/>
            <a:ext cx="7262837" cy="790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2D319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i-FI" sz="2000" dirty="0">
                <a:solidFill>
                  <a:schemeClr val="bg1"/>
                </a:solidFill>
              </a:rPr>
              <a:t>Muokkaa </a:t>
            </a:r>
            <a:r>
              <a:rPr lang="fi-FI" sz="2000" dirty="0" err="1">
                <a:solidFill>
                  <a:schemeClr val="bg1"/>
                </a:solidFill>
              </a:rPr>
              <a:t>ots</a:t>
            </a:r>
            <a:r>
              <a:rPr lang="fi-FI" sz="2000" dirty="0">
                <a:solidFill>
                  <a:schemeClr val="bg1"/>
                </a:solidFill>
              </a:rPr>
              <a:t>. </a:t>
            </a:r>
            <a:r>
              <a:rPr lang="fi-FI" sz="2000" dirty="0" err="1">
                <a:solidFill>
                  <a:schemeClr val="bg1"/>
                </a:solidFill>
              </a:rPr>
              <a:t>perustyyl</a:t>
            </a:r>
            <a:r>
              <a:rPr lang="fi-FI" sz="2000" dirty="0">
                <a:solidFill>
                  <a:schemeClr val="bg1"/>
                </a:solidFill>
              </a:rPr>
              <a:t>. </a:t>
            </a:r>
            <a:r>
              <a:rPr lang="fi-FI" sz="2000" dirty="0" err="1">
                <a:solidFill>
                  <a:schemeClr val="bg1"/>
                </a:solidFill>
              </a:rPr>
              <a:t>napsautt</a:t>
            </a:r>
            <a:r>
              <a:rPr lang="fi-FI" sz="2000" dirty="0">
                <a:solidFill>
                  <a:schemeClr val="bg1"/>
                </a:solidFill>
              </a:rPr>
              <a:t>.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7" name="Kuvan paikkamerkki 35">
            <a:extLst>
              <a:ext uri="{FF2B5EF4-FFF2-40B4-BE49-F238E27FC236}">
                <a16:creationId xmlns:a16="http://schemas.microsoft.com/office/drawing/2014/main" id="{65A8D705-7A68-2F89-30C7-E896395379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45759" y="4428416"/>
            <a:ext cx="3146242" cy="2261123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rgbClr val="2D3192"/>
                </a:solidFill>
              </a:defRPr>
            </a:lvl1pPr>
          </a:lstStyle>
          <a:p>
            <a:endParaRPr lang="fi-FI" dirty="0"/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C3B190A7-E694-AA6C-81F6-21D7F44E814B}"/>
              </a:ext>
            </a:extLst>
          </p:cNvPr>
          <p:cNvGrpSpPr/>
          <p:nvPr userDrawn="1"/>
        </p:nvGrpSpPr>
        <p:grpSpPr>
          <a:xfrm>
            <a:off x="716891" y="6036129"/>
            <a:ext cx="3803997" cy="516860"/>
            <a:chOff x="5452500" y="5643981"/>
            <a:chExt cx="5152769" cy="700121"/>
          </a:xfrm>
        </p:grpSpPr>
        <p:pic>
          <p:nvPicPr>
            <p:cNvPr id="9" name="Kuva 8" descr="Kuva, joka sisältää kohteen logo, symboli, ympyrä, Grafiikka&#10;&#10;Tekoälyllä luotu sisältö voi olla virheellistä.">
              <a:extLst>
                <a:ext uri="{FF2B5EF4-FFF2-40B4-BE49-F238E27FC236}">
                  <a16:creationId xmlns:a16="http://schemas.microsoft.com/office/drawing/2014/main" id="{0881F66C-ADB3-30CD-8A37-EB34EC4478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3874" y="5654902"/>
              <a:ext cx="678278" cy="678278"/>
            </a:xfrm>
            <a:prstGeom prst="rect">
              <a:avLst/>
            </a:prstGeom>
          </p:spPr>
        </p:pic>
        <p:pic>
          <p:nvPicPr>
            <p:cNvPr id="10" name="Kuva 9">
              <a:extLst>
                <a:ext uri="{FF2B5EF4-FFF2-40B4-BE49-F238E27FC236}">
                  <a16:creationId xmlns:a16="http://schemas.microsoft.com/office/drawing/2014/main" id="{D00C7CD1-37D5-22F1-0C88-A34F502109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0403" y="5685114"/>
              <a:ext cx="944866" cy="617854"/>
            </a:xfrm>
            <a:prstGeom prst="rect">
              <a:avLst/>
            </a:prstGeom>
          </p:spPr>
        </p:pic>
        <p:pic>
          <p:nvPicPr>
            <p:cNvPr id="11" name="Kuva 10" descr="Kuva, joka sisältää kohteen Fontti, Grafiikka, kuvakaappaus, logo&#10;&#10;Tekoälyllä luotu sisältö voi olla virheellistä.">
              <a:extLst>
                <a:ext uri="{FF2B5EF4-FFF2-40B4-BE49-F238E27FC236}">
                  <a16:creationId xmlns:a16="http://schemas.microsoft.com/office/drawing/2014/main" id="{2DEA7DD6-83C5-893A-B851-DFC4C408EB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2500" y="5643981"/>
              <a:ext cx="1339030" cy="700121"/>
            </a:xfrm>
            <a:prstGeom prst="rect">
              <a:avLst/>
            </a:prstGeom>
          </p:spPr>
        </p:pic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E52CA737-B833-AF85-9344-53B1C8EF48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59781" y="5688165"/>
              <a:ext cx="1385842" cy="611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4167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151116A2-932A-A4B7-BA01-571980C57585}"/>
              </a:ext>
            </a:extLst>
          </p:cNvPr>
          <p:cNvSpPr/>
          <p:nvPr userDrawn="1"/>
        </p:nvSpPr>
        <p:spPr>
          <a:xfrm>
            <a:off x="754498" y="1828801"/>
            <a:ext cx="5079250" cy="4114800"/>
          </a:xfrm>
          <a:prstGeom prst="rect">
            <a:avLst/>
          </a:prstGeom>
          <a:solidFill>
            <a:srgbClr val="2D31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5ACC21A-BE8D-1521-F3B7-DB5815E83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713" y="595313"/>
            <a:ext cx="8895824" cy="109537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2D319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de-DE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E58EFD9-1F9A-4A2E-4155-59F4400E1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  <p:sp>
        <p:nvSpPr>
          <p:cNvPr id="27" name="Suorakulmio 26">
            <a:extLst>
              <a:ext uri="{FF2B5EF4-FFF2-40B4-BE49-F238E27FC236}">
                <a16:creationId xmlns:a16="http://schemas.microsoft.com/office/drawing/2014/main" id="{3F539AF5-293E-AD26-1242-7F2A3632A3FB}"/>
              </a:ext>
            </a:extLst>
          </p:cNvPr>
          <p:cNvSpPr/>
          <p:nvPr userDrawn="1"/>
        </p:nvSpPr>
        <p:spPr>
          <a:xfrm>
            <a:off x="6354254" y="1828801"/>
            <a:ext cx="5121035" cy="4114800"/>
          </a:xfrm>
          <a:prstGeom prst="rect">
            <a:avLst/>
          </a:prstGeom>
          <a:solidFill>
            <a:srgbClr val="2D319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i-FI" dirty="0"/>
          </a:p>
        </p:txBody>
      </p:sp>
      <p:sp>
        <p:nvSpPr>
          <p:cNvPr id="30" name="Tekstin paikkamerkki 29">
            <a:extLst>
              <a:ext uri="{FF2B5EF4-FFF2-40B4-BE49-F238E27FC236}">
                <a16:creationId xmlns:a16="http://schemas.microsoft.com/office/drawing/2014/main" id="{67A75B7C-5CAD-A40F-97B6-307D0FB3C3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2788" y="3075709"/>
            <a:ext cx="4451350" cy="2502131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39" name="Otsikko 1">
            <a:extLst>
              <a:ext uri="{FF2B5EF4-FFF2-40B4-BE49-F238E27FC236}">
                <a16:creationId xmlns:a16="http://schemas.microsoft.com/office/drawing/2014/main" id="{66A25DDE-216E-D88B-E8BF-FC42BCF112E9}"/>
              </a:ext>
            </a:extLst>
          </p:cNvPr>
          <p:cNvSpPr txBox="1">
            <a:spLocks/>
          </p:cNvSpPr>
          <p:nvPr userDrawn="1"/>
        </p:nvSpPr>
        <p:spPr>
          <a:xfrm>
            <a:off x="1102788" y="2167481"/>
            <a:ext cx="4451350" cy="790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2D319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i-FI" sz="2000" dirty="0">
                <a:solidFill>
                  <a:schemeClr val="bg1"/>
                </a:solidFill>
              </a:rPr>
              <a:t>Muokkaa </a:t>
            </a:r>
            <a:r>
              <a:rPr lang="fi-FI" sz="2000" dirty="0" err="1">
                <a:solidFill>
                  <a:schemeClr val="bg1"/>
                </a:solidFill>
              </a:rPr>
              <a:t>ots</a:t>
            </a:r>
            <a:r>
              <a:rPr lang="fi-FI" sz="2000" dirty="0">
                <a:solidFill>
                  <a:schemeClr val="bg1"/>
                </a:solidFill>
              </a:rPr>
              <a:t>. </a:t>
            </a:r>
            <a:r>
              <a:rPr lang="fi-FI" sz="2000" dirty="0" err="1">
                <a:solidFill>
                  <a:schemeClr val="bg1"/>
                </a:solidFill>
              </a:rPr>
              <a:t>perustyyl</a:t>
            </a:r>
            <a:r>
              <a:rPr lang="fi-FI" sz="2000" dirty="0">
                <a:solidFill>
                  <a:schemeClr val="bg1"/>
                </a:solidFill>
              </a:rPr>
              <a:t>. </a:t>
            </a:r>
            <a:r>
              <a:rPr lang="fi-FI" sz="2000" dirty="0" err="1">
                <a:solidFill>
                  <a:schemeClr val="bg1"/>
                </a:solidFill>
              </a:rPr>
              <a:t>napsautt</a:t>
            </a:r>
            <a:r>
              <a:rPr lang="fi-FI" sz="2000" dirty="0">
                <a:solidFill>
                  <a:schemeClr val="bg1"/>
                </a:solidFill>
              </a:rPr>
              <a:t>.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4" name="Tekstin paikkamerkki 29">
            <a:extLst>
              <a:ext uri="{FF2B5EF4-FFF2-40B4-BE49-F238E27FC236}">
                <a16:creationId xmlns:a16="http://schemas.microsoft.com/office/drawing/2014/main" id="{E9FBB83E-65AC-ADBB-64AC-D965B6C8A5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85172" y="3075709"/>
            <a:ext cx="4204040" cy="2502131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37C7AFEA-19F6-4E8F-FD3A-4EB129C7CE25}"/>
              </a:ext>
            </a:extLst>
          </p:cNvPr>
          <p:cNvSpPr txBox="1">
            <a:spLocks/>
          </p:cNvSpPr>
          <p:nvPr userDrawn="1"/>
        </p:nvSpPr>
        <p:spPr>
          <a:xfrm>
            <a:off x="6885172" y="2167481"/>
            <a:ext cx="4451350" cy="790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2D319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i-FI" sz="2000" dirty="0">
                <a:solidFill>
                  <a:schemeClr val="bg1"/>
                </a:solidFill>
              </a:rPr>
              <a:t>Muokkaa </a:t>
            </a:r>
            <a:r>
              <a:rPr lang="fi-FI" sz="2000" dirty="0" err="1">
                <a:solidFill>
                  <a:schemeClr val="bg1"/>
                </a:solidFill>
              </a:rPr>
              <a:t>ots</a:t>
            </a:r>
            <a:r>
              <a:rPr lang="fi-FI" sz="2000" dirty="0">
                <a:solidFill>
                  <a:schemeClr val="bg1"/>
                </a:solidFill>
              </a:rPr>
              <a:t>. </a:t>
            </a:r>
            <a:r>
              <a:rPr lang="fi-FI" sz="2000" dirty="0" err="1">
                <a:solidFill>
                  <a:schemeClr val="bg1"/>
                </a:solidFill>
              </a:rPr>
              <a:t>perustyyl</a:t>
            </a:r>
            <a:r>
              <a:rPr lang="fi-FI" sz="2000" dirty="0">
                <a:solidFill>
                  <a:schemeClr val="bg1"/>
                </a:solidFill>
              </a:rPr>
              <a:t>. </a:t>
            </a:r>
            <a:r>
              <a:rPr lang="fi-FI" sz="2000" dirty="0" err="1">
                <a:solidFill>
                  <a:schemeClr val="bg1"/>
                </a:solidFill>
              </a:rPr>
              <a:t>napsautt</a:t>
            </a:r>
            <a:r>
              <a:rPr lang="fi-FI" sz="2000" dirty="0">
                <a:solidFill>
                  <a:schemeClr val="bg1"/>
                </a:solidFill>
              </a:rPr>
              <a:t>.</a:t>
            </a:r>
            <a:endParaRPr lang="de-DE" sz="2000" dirty="0">
              <a:solidFill>
                <a:schemeClr val="bg1"/>
              </a:solidFill>
            </a:endParaRPr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E2CD2D95-1575-EAE2-BCCF-60602FCDA73C}"/>
              </a:ext>
            </a:extLst>
          </p:cNvPr>
          <p:cNvGrpSpPr/>
          <p:nvPr userDrawn="1"/>
        </p:nvGrpSpPr>
        <p:grpSpPr>
          <a:xfrm>
            <a:off x="716891" y="6036129"/>
            <a:ext cx="3803997" cy="516860"/>
            <a:chOff x="5452500" y="5643981"/>
            <a:chExt cx="5152769" cy="700121"/>
          </a:xfrm>
        </p:grpSpPr>
        <p:pic>
          <p:nvPicPr>
            <p:cNvPr id="11" name="Kuva 10" descr="Kuva, joka sisältää kohteen logo, symboli, ympyrä, Grafiikka&#10;&#10;Tekoälyllä luotu sisältö voi olla virheellistä.">
              <a:extLst>
                <a:ext uri="{FF2B5EF4-FFF2-40B4-BE49-F238E27FC236}">
                  <a16:creationId xmlns:a16="http://schemas.microsoft.com/office/drawing/2014/main" id="{A2D418BE-1B87-9914-6403-38585DEA07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3874" y="5654902"/>
              <a:ext cx="678278" cy="678278"/>
            </a:xfrm>
            <a:prstGeom prst="rect">
              <a:avLst/>
            </a:prstGeom>
          </p:spPr>
        </p:pic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B014A94F-B11A-E19D-45C5-B11610E440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0403" y="5685114"/>
              <a:ext cx="944866" cy="617854"/>
            </a:xfrm>
            <a:prstGeom prst="rect">
              <a:avLst/>
            </a:prstGeom>
          </p:spPr>
        </p:pic>
        <p:pic>
          <p:nvPicPr>
            <p:cNvPr id="13" name="Kuva 12" descr="Kuva, joka sisältää kohteen Fontti, Grafiikka, kuvakaappaus, logo&#10;&#10;Tekoälyllä luotu sisältö voi olla virheellistä.">
              <a:extLst>
                <a:ext uri="{FF2B5EF4-FFF2-40B4-BE49-F238E27FC236}">
                  <a16:creationId xmlns:a16="http://schemas.microsoft.com/office/drawing/2014/main" id="{C024C398-DE99-BC70-B2B8-D0434AAB2D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2500" y="5643981"/>
              <a:ext cx="1339030" cy="700121"/>
            </a:xfrm>
            <a:prstGeom prst="rect">
              <a:avLst/>
            </a:prstGeom>
          </p:spPr>
        </p:pic>
        <p:pic>
          <p:nvPicPr>
            <p:cNvPr id="14" name="Kuva 13">
              <a:extLst>
                <a:ext uri="{FF2B5EF4-FFF2-40B4-BE49-F238E27FC236}">
                  <a16:creationId xmlns:a16="http://schemas.microsoft.com/office/drawing/2014/main" id="{8525E7DC-DBEA-DD58-D4BB-C86FC57EB1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59781" y="5688165"/>
              <a:ext cx="1385842" cy="611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258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>
            <a:extLst>
              <a:ext uri="{FF2B5EF4-FFF2-40B4-BE49-F238E27FC236}">
                <a16:creationId xmlns:a16="http://schemas.microsoft.com/office/drawing/2014/main" id="{453DFAAB-A9F1-D9F3-3F80-0DE638524D04}"/>
              </a:ext>
            </a:extLst>
          </p:cNvPr>
          <p:cNvSpPr/>
          <p:nvPr userDrawn="1"/>
        </p:nvSpPr>
        <p:spPr>
          <a:xfrm>
            <a:off x="4406907" y="1887495"/>
            <a:ext cx="3458490" cy="4066266"/>
          </a:xfrm>
          <a:prstGeom prst="rect">
            <a:avLst/>
          </a:prstGeom>
          <a:solidFill>
            <a:srgbClr val="2D319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4C41B0F1-72BC-6163-647D-23914F6B0451}"/>
              </a:ext>
            </a:extLst>
          </p:cNvPr>
          <p:cNvSpPr/>
          <p:nvPr userDrawn="1"/>
        </p:nvSpPr>
        <p:spPr>
          <a:xfrm>
            <a:off x="797014" y="1887495"/>
            <a:ext cx="3458490" cy="4066266"/>
          </a:xfrm>
          <a:prstGeom prst="rect">
            <a:avLst/>
          </a:prstGeom>
          <a:solidFill>
            <a:srgbClr val="2D319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5ACC21A-BE8D-1521-F3B7-DB5815E83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713" y="595313"/>
            <a:ext cx="8895824" cy="109537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2D319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de-DE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E58EFD9-1F9A-4A2E-4155-59F4400E1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  <p:sp>
        <p:nvSpPr>
          <p:cNvPr id="27" name="Suorakulmio 26">
            <a:extLst>
              <a:ext uri="{FF2B5EF4-FFF2-40B4-BE49-F238E27FC236}">
                <a16:creationId xmlns:a16="http://schemas.microsoft.com/office/drawing/2014/main" id="{3F539AF5-293E-AD26-1242-7F2A3632A3FB}"/>
              </a:ext>
            </a:extLst>
          </p:cNvPr>
          <p:cNvSpPr/>
          <p:nvPr userDrawn="1"/>
        </p:nvSpPr>
        <p:spPr>
          <a:xfrm>
            <a:off x="8016800" y="1887495"/>
            <a:ext cx="3458490" cy="4066266"/>
          </a:xfrm>
          <a:prstGeom prst="rect">
            <a:avLst/>
          </a:prstGeom>
          <a:solidFill>
            <a:srgbClr val="2D319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30" name="Tekstin paikkamerkki 29">
            <a:extLst>
              <a:ext uri="{FF2B5EF4-FFF2-40B4-BE49-F238E27FC236}">
                <a16:creationId xmlns:a16="http://schemas.microsoft.com/office/drawing/2014/main" id="{67A75B7C-5CAD-A40F-97B6-307D0FB3C3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61007" y="3075709"/>
            <a:ext cx="2573974" cy="2532611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39" name="Otsikko 1">
            <a:extLst>
              <a:ext uri="{FF2B5EF4-FFF2-40B4-BE49-F238E27FC236}">
                <a16:creationId xmlns:a16="http://schemas.microsoft.com/office/drawing/2014/main" id="{66A25DDE-216E-D88B-E8BF-FC42BCF112E9}"/>
              </a:ext>
            </a:extLst>
          </p:cNvPr>
          <p:cNvSpPr txBox="1">
            <a:spLocks/>
          </p:cNvSpPr>
          <p:nvPr userDrawn="1"/>
        </p:nvSpPr>
        <p:spPr>
          <a:xfrm>
            <a:off x="4861007" y="2167481"/>
            <a:ext cx="2573974" cy="790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2D319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i-FI" sz="1600" dirty="0">
                <a:solidFill>
                  <a:schemeClr val="bg1"/>
                </a:solidFill>
              </a:rPr>
              <a:t>Muokkaa </a:t>
            </a:r>
            <a:r>
              <a:rPr lang="fi-FI" sz="1600" dirty="0" err="1">
                <a:solidFill>
                  <a:schemeClr val="bg1"/>
                </a:solidFill>
              </a:rPr>
              <a:t>ots</a:t>
            </a:r>
            <a:r>
              <a:rPr lang="fi-FI" sz="1600" dirty="0">
                <a:solidFill>
                  <a:schemeClr val="bg1"/>
                </a:solidFill>
              </a:rPr>
              <a:t>. </a:t>
            </a:r>
            <a:r>
              <a:rPr lang="fi-FI" sz="1600" dirty="0" err="1">
                <a:solidFill>
                  <a:schemeClr val="bg1"/>
                </a:solidFill>
              </a:rPr>
              <a:t>perustyyl</a:t>
            </a:r>
            <a:r>
              <a:rPr lang="fi-FI" sz="1600" dirty="0">
                <a:solidFill>
                  <a:schemeClr val="bg1"/>
                </a:solidFill>
              </a:rPr>
              <a:t>. </a:t>
            </a:r>
            <a:r>
              <a:rPr lang="fi-FI" sz="1600" dirty="0" err="1">
                <a:solidFill>
                  <a:schemeClr val="bg1"/>
                </a:solidFill>
              </a:rPr>
              <a:t>napsautt</a:t>
            </a:r>
            <a:r>
              <a:rPr lang="fi-FI" sz="1600" dirty="0">
                <a:solidFill>
                  <a:schemeClr val="bg1"/>
                </a:solidFill>
              </a:rPr>
              <a:t>.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4" name="Tekstin paikkamerkki 29">
            <a:extLst>
              <a:ext uri="{FF2B5EF4-FFF2-40B4-BE49-F238E27FC236}">
                <a16:creationId xmlns:a16="http://schemas.microsoft.com/office/drawing/2014/main" id="{E9FBB83E-65AC-ADBB-64AC-D965B6C8A5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71425" y="3075709"/>
            <a:ext cx="2554274" cy="2532611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37C7AFEA-19F6-4E8F-FD3A-4EB129C7CE25}"/>
              </a:ext>
            </a:extLst>
          </p:cNvPr>
          <p:cNvSpPr txBox="1">
            <a:spLocks/>
          </p:cNvSpPr>
          <p:nvPr userDrawn="1"/>
        </p:nvSpPr>
        <p:spPr>
          <a:xfrm>
            <a:off x="8471425" y="2167481"/>
            <a:ext cx="2554274" cy="790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2D319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i-FI" sz="1600" dirty="0">
                <a:solidFill>
                  <a:schemeClr val="bg1"/>
                </a:solidFill>
              </a:rPr>
              <a:t>Muokkaa </a:t>
            </a:r>
            <a:r>
              <a:rPr lang="fi-FI" sz="1600" dirty="0" err="1">
                <a:solidFill>
                  <a:schemeClr val="bg1"/>
                </a:solidFill>
              </a:rPr>
              <a:t>ots</a:t>
            </a:r>
            <a:r>
              <a:rPr lang="fi-FI" sz="1600" dirty="0">
                <a:solidFill>
                  <a:schemeClr val="bg1"/>
                </a:solidFill>
              </a:rPr>
              <a:t>. </a:t>
            </a:r>
            <a:r>
              <a:rPr lang="fi-FI" sz="1600" dirty="0" err="1">
                <a:solidFill>
                  <a:schemeClr val="bg1"/>
                </a:solidFill>
              </a:rPr>
              <a:t>perustyyl</a:t>
            </a:r>
            <a:r>
              <a:rPr lang="fi-FI" sz="1600" dirty="0">
                <a:solidFill>
                  <a:schemeClr val="bg1"/>
                </a:solidFill>
              </a:rPr>
              <a:t>. </a:t>
            </a:r>
            <a:r>
              <a:rPr lang="fi-FI" sz="1600" dirty="0" err="1">
                <a:solidFill>
                  <a:schemeClr val="bg1"/>
                </a:solidFill>
              </a:rPr>
              <a:t>napsautt</a:t>
            </a:r>
            <a:r>
              <a:rPr lang="fi-FI" sz="1600" dirty="0">
                <a:solidFill>
                  <a:schemeClr val="bg1"/>
                </a:solidFill>
              </a:rPr>
              <a:t>.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13" name="Tekstin paikkamerkki 29">
            <a:extLst>
              <a:ext uri="{FF2B5EF4-FFF2-40B4-BE49-F238E27FC236}">
                <a16:creationId xmlns:a16="http://schemas.microsoft.com/office/drawing/2014/main" id="{ADC245DC-EED0-D46D-1539-1D0B076F9E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03936" y="3075709"/>
            <a:ext cx="2642589" cy="2532611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4" name="Otsikko 1">
            <a:extLst>
              <a:ext uri="{FF2B5EF4-FFF2-40B4-BE49-F238E27FC236}">
                <a16:creationId xmlns:a16="http://schemas.microsoft.com/office/drawing/2014/main" id="{69999163-A1F6-F8B3-1151-16C559744FE3}"/>
              </a:ext>
            </a:extLst>
          </p:cNvPr>
          <p:cNvSpPr txBox="1">
            <a:spLocks/>
          </p:cNvSpPr>
          <p:nvPr userDrawn="1"/>
        </p:nvSpPr>
        <p:spPr>
          <a:xfrm>
            <a:off x="1203937" y="2167481"/>
            <a:ext cx="2493818" cy="790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2D319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i-FI" sz="1600" dirty="0">
                <a:solidFill>
                  <a:schemeClr val="bg1"/>
                </a:solidFill>
              </a:rPr>
              <a:t>Muokkaa </a:t>
            </a:r>
            <a:r>
              <a:rPr lang="fi-FI" sz="1600" dirty="0" err="1">
                <a:solidFill>
                  <a:schemeClr val="bg1"/>
                </a:solidFill>
              </a:rPr>
              <a:t>ots</a:t>
            </a:r>
            <a:r>
              <a:rPr lang="fi-FI" sz="1600" dirty="0">
                <a:solidFill>
                  <a:schemeClr val="bg1"/>
                </a:solidFill>
              </a:rPr>
              <a:t>. </a:t>
            </a:r>
            <a:r>
              <a:rPr lang="fi-FI" sz="1600" dirty="0" err="1">
                <a:solidFill>
                  <a:schemeClr val="bg1"/>
                </a:solidFill>
              </a:rPr>
              <a:t>perustyyl</a:t>
            </a:r>
            <a:r>
              <a:rPr lang="fi-FI" sz="1600" dirty="0">
                <a:solidFill>
                  <a:schemeClr val="bg1"/>
                </a:solidFill>
              </a:rPr>
              <a:t>. </a:t>
            </a:r>
            <a:r>
              <a:rPr lang="fi-FI" sz="1600" dirty="0" err="1">
                <a:solidFill>
                  <a:schemeClr val="bg1"/>
                </a:solidFill>
              </a:rPr>
              <a:t>napsautt</a:t>
            </a:r>
            <a:r>
              <a:rPr lang="fi-FI" sz="1600" dirty="0">
                <a:solidFill>
                  <a:schemeClr val="bg1"/>
                </a:solidFill>
              </a:rPr>
              <a:t>.</a:t>
            </a:r>
            <a:endParaRPr lang="de-DE" sz="1600" dirty="0">
              <a:solidFill>
                <a:schemeClr val="bg1"/>
              </a:solidFill>
            </a:endParaRPr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B88C9566-2D62-2FFE-4465-78D4630042FD}"/>
              </a:ext>
            </a:extLst>
          </p:cNvPr>
          <p:cNvGrpSpPr/>
          <p:nvPr userDrawn="1"/>
        </p:nvGrpSpPr>
        <p:grpSpPr>
          <a:xfrm>
            <a:off x="716891" y="6036129"/>
            <a:ext cx="3803997" cy="516860"/>
            <a:chOff x="5452500" y="5643981"/>
            <a:chExt cx="5152769" cy="700121"/>
          </a:xfrm>
        </p:grpSpPr>
        <p:pic>
          <p:nvPicPr>
            <p:cNvPr id="10" name="Kuva 9" descr="Kuva, joka sisältää kohteen logo, symboli, ympyrä, Grafiikka&#10;&#10;Tekoälyllä luotu sisältö voi olla virheellistä.">
              <a:extLst>
                <a:ext uri="{FF2B5EF4-FFF2-40B4-BE49-F238E27FC236}">
                  <a16:creationId xmlns:a16="http://schemas.microsoft.com/office/drawing/2014/main" id="{A034082C-D390-46D3-2F9A-BABC573EE5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3874" y="5654902"/>
              <a:ext cx="678278" cy="678278"/>
            </a:xfrm>
            <a:prstGeom prst="rect">
              <a:avLst/>
            </a:prstGeom>
          </p:spPr>
        </p:pic>
        <p:pic>
          <p:nvPicPr>
            <p:cNvPr id="15" name="Kuva 14">
              <a:extLst>
                <a:ext uri="{FF2B5EF4-FFF2-40B4-BE49-F238E27FC236}">
                  <a16:creationId xmlns:a16="http://schemas.microsoft.com/office/drawing/2014/main" id="{5E4BFE3F-D68E-D24F-5793-ADF18D2439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0403" y="5685114"/>
              <a:ext cx="944866" cy="617854"/>
            </a:xfrm>
            <a:prstGeom prst="rect">
              <a:avLst/>
            </a:prstGeom>
          </p:spPr>
        </p:pic>
        <p:pic>
          <p:nvPicPr>
            <p:cNvPr id="16" name="Kuva 15" descr="Kuva, joka sisältää kohteen Fontti, Grafiikka, kuvakaappaus, logo&#10;&#10;Tekoälyllä luotu sisältö voi olla virheellistä.">
              <a:extLst>
                <a:ext uri="{FF2B5EF4-FFF2-40B4-BE49-F238E27FC236}">
                  <a16:creationId xmlns:a16="http://schemas.microsoft.com/office/drawing/2014/main" id="{72829F1F-1265-3D91-21FD-04FE5D48F1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2500" y="5643981"/>
              <a:ext cx="1339030" cy="700121"/>
            </a:xfrm>
            <a:prstGeom prst="rect">
              <a:avLst/>
            </a:prstGeom>
          </p:spPr>
        </p:pic>
        <p:pic>
          <p:nvPicPr>
            <p:cNvPr id="17" name="Kuva 16">
              <a:extLst>
                <a:ext uri="{FF2B5EF4-FFF2-40B4-BE49-F238E27FC236}">
                  <a16:creationId xmlns:a16="http://schemas.microsoft.com/office/drawing/2014/main" id="{C9E914FB-B8B9-6E27-507A-F923A18915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59781" y="5688165"/>
              <a:ext cx="1385842" cy="611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0932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D6A5FAE-DAD3-AB9A-2345-460D544D8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91860-16ED-FE4C-B63A-B6D0D9A8774E}" type="datetime1">
              <a:rPr lang="fi-FI" smtClean="0"/>
              <a:t>15.4.2026</a:t>
            </a:fld>
            <a:endParaRPr lang="de-DE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84C64BF-7559-1F2A-323F-F83C34D1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1A79634-6205-5E0B-3B27-08D63AF5B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2952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5ACC21A-BE8D-1521-F3B7-DB5815E83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713" y="595313"/>
            <a:ext cx="8895824" cy="109537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2D319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de-DE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E58EFD9-1F9A-4A2E-4155-59F4400E1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  <p:sp>
        <p:nvSpPr>
          <p:cNvPr id="24" name="Tekstin paikkamerkki 23">
            <a:extLst>
              <a:ext uri="{FF2B5EF4-FFF2-40B4-BE49-F238E27FC236}">
                <a16:creationId xmlns:a16="http://schemas.microsoft.com/office/drawing/2014/main" id="{7D930F95-DC80-E82A-C59C-5EC613C67E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68400" y="1964825"/>
            <a:ext cx="3335149" cy="3958457"/>
          </a:xfrm>
          <a:prstGeom prst="rect">
            <a:avLst/>
          </a:prstGeom>
          <a:solidFill>
            <a:srgbClr val="9FD8FF"/>
          </a:solidFill>
        </p:spPr>
        <p:txBody>
          <a:bodyPr wrap="square" lIns="180000" tIns="251999" rIns="180000" bIns="180000">
            <a:noAutofit/>
          </a:bodyPr>
          <a:lstStyle>
            <a:lvl1pPr>
              <a:defRPr sz="1400">
                <a:solidFill>
                  <a:srgbClr val="2D3192"/>
                </a:solidFill>
              </a:defRPr>
            </a:lvl1pPr>
            <a:lvl2pPr>
              <a:defRPr sz="1400">
                <a:solidFill>
                  <a:srgbClr val="2D3192"/>
                </a:solidFill>
              </a:defRPr>
            </a:lvl2pPr>
            <a:lvl3pPr>
              <a:defRPr sz="1400">
                <a:solidFill>
                  <a:srgbClr val="2D3192"/>
                </a:solidFill>
              </a:defRPr>
            </a:lvl3pPr>
            <a:lvl4pPr>
              <a:defRPr sz="1400">
                <a:solidFill>
                  <a:srgbClr val="2D3192"/>
                </a:solidFill>
              </a:defRPr>
            </a:lvl4pPr>
            <a:lvl5pPr>
              <a:defRPr sz="1400">
                <a:solidFill>
                  <a:srgbClr val="2D3192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29" name="Tekstin paikkamerkki 28">
            <a:extLst>
              <a:ext uri="{FF2B5EF4-FFF2-40B4-BE49-F238E27FC236}">
                <a16:creationId xmlns:a16="http://schemas.microsoft.com/office/drawing/2014/main" id="{E595FF58-D87D-90A5-34F1-45AE16C5AC4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28425" y="1964823"/>
            <a:ext cx="3335149" cy="3958457"/>
          </a:xfrm>
          <a:prstGeom prst="rect">
            <a:avLst/>
          </a:prstGeom>
          <a:solidFill>
            <a:srgbClr val="9FD8FF"/>
          </a:solidFill>
        </p:spPr>
        <p:txBody>
          <a:bodyPr wrap="square" lIns="180000" tIns="251999" rIns="180000" bIns="180000">
            <a:noAutofit/>
          </a:bodyPr>
          <a:lstStyle>
            <a:lvl1pPr>
              <a:defRPr sz="1400">
                <a:solidFill>
                  <a:srgbClr val="2D3192"/>
                </a:solidFill>
              </a:defRPr>
            </a:lvl1pPr>
            <a:lvl2pPr>
              <a:defRPr sz="1400">
                <a:solidFill>
                  <a:srgbClr val="2D3192"/>
                </a:solidFill>
              </a:defRPr>
            </a:lvl2pPr>
            <a:lvl3pPr>
              <a:defRPr sz="1400">
                <a:solidFill>
                  <a:srgbClr val="2D3192"/>
                </a:solidFill>
              </a:defRPr>
            </a:lvl3pPr>
            <a:lvl4pPr>
              <a:defRPr sz="1400">
                <a:solidFill>
                  <a:srgbClr val="2D3192"/>
                </a:solidFill>
              </a:defRPr>
            </a:lvl4pPr>
            <a:lvl5pPr>
              <a:defRPr sz="1400">
                <a:solidFill>
                  <a:srgbClr val="2D3192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31" name="Tekstin paikkamerkki 30">
            <a:extLst>
              <a:ext uri="{FF2B5EF4-FFF2-40B4-BE49-F238E27FC236}">
                <a16:creationId xmlns:a16="http://schemas.microsoft.com/office/drawing/2014/main" id="{EFFEECFA-F99C-9171-39EC-BD09F1D0D55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8452" y="1964823"/>
            <a:ext cx="3335149" cy="3958457"/>
          </a:xfrm>
          <a:prstGeom prst="rect">
            <a:avLst/>
          </a:prstGeom>
          <a:solidFill>
            <a:srgbClr val="9FD8FF"/>
          </a:solidFill>
        </p:spPr>
        <p:txBody>
          <a:bodyPr wrap="square" lIns="180000" tIns="251999" rIns="180000" bIns="180000">
            <a:noAutofit/>
          </a:bodyPr>
          <a:lstStyle>
            <a:lvl1pPr>
              <a:defRPr sz="1400">
                <a:solidFill>
                  <a:srgbClr val="2D3192"/>
                </a:solidFill>
              </a:defRPr>
            </a:lvl1pPr>
            <a:lvl2pPr>
              <a:defRPr sz="1400">
                <a:solidFill>
                  <a:srgbClr val="2D3192"/>
                </a:solidFill>
              </a:defRPr>
            </a:lvl2pPr>
            <a:lvl3pPr>
              <a:defRPr sz="1400">
                <a:solidFill>
                  <a:srgbClr val="2D3192"/>
                </a:solidFill>
              </a:defRPr>
            </a:lvl3pPr>
            <a:lvl4pPr>
              <a:defRPr sz="1400">
                <a:solidFill>
                  <a:srgbClr val="2D3192"/>
                </a:solidFill>
              </a:defRPr>
            </a:lvl4pPr>
            <a:lvl5pPr>
              <a:defRPr sz="1400">
                <a:solidFill>
                  <a:srgbClr val="2D3192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16" name="Tekstin paikkamerkki 15">
            <a:extLst>
              <a:ext uri="{FF2B5EF4-FFF2-40B4-BE49-F238E27FC236}">
                <a16:creationId xmlns:a16="http://schemas.microsoft.com/office/drawing/2014/main" id="{50BE2346-2709-8CD2-AFE5-482119D037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151836" y="1690688"/>
            <a:ext cx="437704" cy="437704"/>
          </a:xfrm>
          <a:prstGeom prst="ellipse">
            <a:avLst/>
          </a:prstGeom>
          <a:solidFill>
            <a:srgbClr val="2D3192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fi-FI" dirty="0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E990C09D-4DD4-B30A-9206-7C083AAC2B53}"/>
              </a:ext>
            </a:extLst>
          </p:cNvPr>
          <p:cNvGrpSpPr/>
          <p:nvPr userDrawn="1"/>
        </p:nvGrpSpPr>
        <p:grpSpPr>
          <a:xfrm>
            <a:off x="716891" y="6036129"/>
            <a:ext cx="3803997" cy="516860"/>
            <a:chOff x="5452500" y="5643981"/>
            <a:chExt cx="5152769" cy="700121"/>
          </a:xfrm>
        </p:grpSpPr>
        <p:pic>
          <p:nvPicPr>
            <p:cNvPr id="8" name="Kuva 7" descr="Kuva, joka sisältää kohteen logo, symboli, ympyrä, Grafiikka&#10;&#10;Tekoälyllä luotu sisältö voi olla virheellistä.">
              <a:extLst>
                <a:ext uri="{FF2B5EF4-FFF2-40B4-BE49-F238E27FC236}">
                  <a16:creationId xmlns:a16="http://schemas.microsoft.com/office/drawing/2014/main" id="{A99387B5-3B51-9A28-C56C-CC1A79D255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3874" y="5654902"/>
              <a:ext cx="678278" cy="678278"/>
            </a:xfrm>
            <a:prstGeom prst="rect">
              <a:avLst/>
            </a:prstGeom>
          </p:spPr>
        </p:pic>
        <p:pic>
          <p:nvPicPr>
            <p:cNvPr id="9" name="Kuva 8">
              <a:extLst>
                <a:ext uri="{FF2B5EF4-FFF2-40B4-BE49-F238E27FC236}">
                  <a16:creationId xmlns:a16="http://schemas.microsoft.com/office/drawing/2014/main" id="{718A3DBB-A070-9AC8-BE73-844801E4EB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0403" y="5685114"/>
              <a:ext cx="944866" cy="617854"/>
            </a:xfrm>
            <a:prstGeom prst="rect">
              <a:avLst/>
            </a:prstGeom>
          </p:spPr>
        </p:pic>
        <p:pic>
          <p:nvPicPr>
            <p:cNvPr id="10" name="Kuva 9" descr="Kuva, joka sisältää kohteen Fontti, Grafiikka, kuvakaappaus, logo&#10;&#10;Tekoälyllä luotu sisältö voi olla virheellistä.">
              <a:extLst>
                <a:ext uri="{FF2B5EF4-FFF2-40B4-BE49-F238E27FC236}">
                  <a16:creationId xmlns:a16="http://schemas.microsoft.com/office/drawing/2014/main" id="{E2D71113-7DA4-5168-4D5D-AD809D2495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2500" y="5643981"/>
              <a:ext cx="1339030" cy="700121"/>
            </a:xfrm>
            <a:prstGeom prst="rect">
              <a:avLst/>
            </a:prstGeom>
          </p:spPr>
        </p:pic>
        <p:pic>
          <p:nvPicPr>
            <p:cNvPr id="11" name="Kuva 10">
              <a:extLst>
                <a:ext uri="{FF2B5EF4-FFF2-40B4-BE49-F238E27FC236}">
                  <a16:creationId xmlns:a16="http://schemas.microsoft.com/office/drawing/2014/main" id="{10A34E14-A5EA-3DB2-C3E1-875CA61E2F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59781" y="5688165"/>
              <a:ext cx="1385842" cy="611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1007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D6E4EE-E3CB-2CCF-6F5F-830AB40D4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5313"/>
            <a:ext cx="10515600" cy="1325563"/>
          </a:xfrm>
        </p:spPr>
        <p:txBody>
          <a:bodyPr/>
          <a:lstStyle>
            <a:lvl1pPr>
              <a:defRPr>
                <a:solidFill>
                  <a:srgbClr val="2D319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6A22FC36-2D43-FB2B-CFB3-A25ED41D0C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pPr/>
              <a:t>‹#›</a:t>
            </a:fld>
            <a:endParaRPr lang="de-DE" dirty="0"/>
          </a:p>
        </p:txBody>
      </p:sp>
      <p:grpSp>
        <p:nvGrpSpPr>
          <p:cNvPr id="4" name="Ryhmä 3">
            <a:extLst>
              <a:ext uri="{FF2B5EF4-FFF2-40B4-BE49-F238E27FC236}">
                <a16:creationId xmlns:a16="http://schemas.microsoft.com/office/drawing/2014/main" id="{CCEC319D-E3AB-7FA5-DCBD-5E8D718C065F}"/>
              </a:ext>
            </a:extLst>
          </p:cNvPr>
          <p:cNvGrpSpPr/>
          <p:nvPr userDrawn="1"/>
        </p:nvGrpSpPr>
        <p:grpSpPr>
          <a:xfrm>
            <a:off x="716891" y="6036129"/>
            <a:ext cx="3803997" cy="516860"/>
            <a:chOff x="5452500" y="5643981"/>
            <a:chExt cx="5152769" cy="700121"/>
          </a:xfrm>
        </p:grpSpPr>
        <p:pic>
          <p:nvPicPr>
            <p:cNvPr id="5" name="Kuva 4" descr="Kuva, joka sisältää kohteen logo, symboli, ympyrä, Grafiikka&#10;&#10;Tekoälyllä luotu sisältö voi olla virheellistä.">
              <a:extLst>
                <a:ext uri="{FF2B5EF4-FFF2-40B4-BE49-F238E27FC236}">
                  <a16:creationId xmlns:a16="http://schemas.microsoft.com/office/drawing/2014/main" id="{58461969-D2E9-F29E-9341-C44AE07DA8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3874" y="5654902"/>
              <a:ext cx="678278" cy="678278"/>
            </a:xfrm>
            <a:prstGeom prst="rect">
              <a:avLst/>
            </a:prstGeom>
          </p:spPr>
        </p:pic>
        <p:pic>
          <p:nvPicPr>
            <p:cNvPr id="6" name="Kuva 5">
              <a:extLst>
                <a:ext uri="{FF2B5EF4-FFF2-40B4-BE49-F238E27FC236}">
                  <a16:creationId xmlns:a16="http://schemas.microsoft.com/office/drawing/2014/main" id="{C94D29FF-F7A8-BF9A-0CA3-F44A804E4D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0403" y="5685114"/>
              <a:ext cx="944866" cy="617854"/>
            </a:xfrm>
            <a:prstGeom prst="rect">
              <a:avLst/>
            </a:prstGeom>
          </p:spPr>
        </p:pic>
        <p:pic>
          <p:nvPicPr>
            <p:cNvPr id="10" name="Kuva 9" descr="Kuva, joka sisältää kohteen Fontti, Grafiikka, kuvakaappaus, logo&#10;&#10;Tekoälyllä luotu sisältö voi olla virheellistä.">
              <a:extLst>
                <a:ext uri="{FF2B5EF4-FFF2-40B4-BE49-F238E27FC236}">
                  <a16:creationId xmlns:a16="http://schemas.microsoft.com/office/drawing/2014/main" id="{FF09FD73-C82A-07CA-D33A-37BF9D1B3C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2500" y="5643981"/>
              <a:ext cx="1339030" cy="700121"/>
            </a:xfrm>
            <a:prstGeom prst="rect">
              <a:avLst/>
            </a:prstGeom>
          </p:spPr>
        </p:pic>
        <p:pic>
          <p:nvPicPr>
            <p:cNvPr id="11" name="Kuva 10">
              <a:extLst>
                <a:ext uri="{FF2B5EF4-FFF2-40B4-BE49-F238E27FC236}">
                  <a16:creationId xmlns:a16="http://schemas.microsoft.com/office/drawing/2014/main" id="{40394E32-22B6-00BF-38B1-8272A2DE67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59781" y="5688165"/>
              <a:ext cx="1385842" cy="611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81049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26E721-2725-53B5-17A0-337100F2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5313"/>
            <a:ext cx="10515600" cy="1546901"/>
          </a:xfrm>
        </p:spPr>
        <p:txBody>
          <a:bodyPr/>
          <a:lstStyle>
            <a:lvl1pPr algn="ctr">
              <a:defRPr b="1" i="0">
                <a:solidFill>
                  <a:srgbClr val="2D3192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D0A575F5-4AC1-A3CF-4A4C-DABA2CF91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1102" y="230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fld id="{772E0C63-111C-46F5-9624-E08CDAB874D7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Taulukon paikkamerkki 12">
            <a:extLst>
              <a:ext uri="{FF2B5EF4-FFF2-40B4-BE49-F238E27FC236}">
                <a16:creationId xmlns:a16="http://schemas.microsoft.com/office/drawing/2014/main" id="{885BC399-9D28-8B58-5084-84ABADF00036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200" y="2433562"/>
            <a:ext cx="10515600" cy="302418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2D3192"/>
                </a:solidFill>
              </a:defRPr>
            </a:lvl1pPr>
          </a:lstStyle>
          <a:p>
            <a:endParaRPr lang="fi-FI" dirty="0"/>
          </a:p>
        </p:txBody>
      </p:sp>
      <p:grpSp>
        <p:nvGrpSpPr>
          <p:cNvPr id="3" name="Ryhmä 2">
            <a:extLst>
              <a:ext uri="{FF2B5EF4-FFF2-40B4-BE49-F238E27FC236}">
                <a16:creationId xmlns:a16="http://schemas.microsoft.com/office/drawing/2014/main" id="{AD605900-1E5D-B26A-0613-15E90E3B590F}"/>
              </a:ext>
            </a:extLst>
          </p:cNvPr>
          <p:cNvGrpSpPr/>
          <p:nvPr userDrawn="1"/>
        </p:nvGrpSpPr>
        <p:grpSpPr>
          <a:xfrm>
            <a:off x="716891" y="6036129"/>
            <a:ext cx="3803997" cy="516860"/>
            <a:chOff x="5452500" y="5643981"/>
            <a:chExt cx="5152769" cy="700121"/>
          </a:xfrm>
        </p:grpSpPr>
        <p:pic>
          <p:nvPicPr>
            <p:cNvPr id="4" name="Kuva 3" descr="Kuva, joka sisältää kohteen logo, symboli, ympyrä, Grafiikka&#10;&#10;Tekoälyllä luotu sisältö voi olla virheellistä.">
              <a:extLst>
                <a:ext uri="{FF2B5EF4-FFF2-40B4-BE49-F238E27FC236}">
                  <a16:creationId xmlns:a16="http://schemas.microsoft.com/office/drawing/2014/main" id="{0DC1A340-92C5-0E4D-2A41-2735D80E03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3874" y="5654902"/>
              <a:ext cx="678278" cy="678278"/>
            </a:xfrm>
            <a:prstGeom prst="rect">
              <a:avLst/>
            </a:prstGeom>
          </p:spPr>
        </p:pic>
        <p:pic>
          <p:nvPicPr>
            <p:cNvPr id="6" name="Kuva 5">
              <a:extLst>
                <a:ext uri="{FF2B5EF4-FFF2-40B4-BE49-F238E27FC236}">
                  <a16:creationId xmlns:a16="http://schemas.microsoft.com/office/drawing/2014/main" id="{3CC10F31-0CDC-E2BB-A3B1-AA385EFBFE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0403" y="5685114"/>
              <a:ext cx="944866" cy="617854"/>
            </a:xfrm>
            <a:prstGeom prst="rect">
              <a:avLst/>
            </a:prstGeom>
          </p:spPr>
        </p:pic>
        <p:pic>
          <p:nvPicPr>
            <p:cNvPr id="10" name="Kuva 9" descr="Kuva, joka sisältää kohteen Fontti, Grafiikka, kuvakaappaus, logo&#10;&#10;Tekoälyllä luotu sisältö voi olla virheellistä.">
              <a:extLst>
                <a:ext uri="{FF2B5EF4-FFF2-40B4-BE49-F238E27FC236}">
                  <a16:creationId xmlns:a16="http://schemas.microsoft.com/office/drawing/2014/main" id="{C2173320-7A93-58D3-0323-800B9F58C2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2500" y="5643981"/>
              <a:ext cx="1339030" cy="700121"/>
            </a:xfrm>
            <a:prstGeom prst="rect">
              <a:avLst/>
            </a:prstGeom>
          </p:spPr>
        </p:pic>
        <p:pic>
          <p:nvPicPr>
            <p:cNvPr id="11" name="Kuva 10">
              <a:extLst>
                <a:ext uri="{FF2B5EF4-FFF2-40B4-BE49-F238E27FC236}">
                  <a16:creationId xmlns:a16="http://schemas.microsoft.com/office/drawing/2014/main" id="{051E4ECE-A216-000E-E69D-C76B4122C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59781" y="5688165"/>
              <a:ext cx="1385842" cy="611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6080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uva 20">
            <a:extLst>
              <a:ext uri="{FF2B5EF4-FFF2-40B4-BE49-F238E27FC236}">
                <a16:creationId xmlns:a16="http://schemas.microsoft.com/office/drawing/2014/main" id="{DB9A43EF-6FE2-347C-A86F-E86576A2F2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-2474" b="11143"/>
          <a:stretch/>
        </p:blipFill>
        <p:spPr>
          <a:xfrm>
            <a:off x="7359386" y="4188546"/>
            <a:ext cx="4832614" cy="252209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926E721-2725-53B5-17A0-337100F2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5313"/>
            <a:ext cx="10515600" cy="1546901"/>
          </a:xfrm>
        </p:spPr>
        <p:txBody>
          <a:bodyPr/>
          <a:lstStyle>
            <a:lvl1pPr>
              <a:defRPr b="1" i="0">
                <a:solidFill>
                  <a:srgbClr val="2D3192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Dian numeron paikkamerkki 5">
            <a:extLst>
              <a:ext uri="{FF2B5EF4-FFF2-40B4-BE49-F238E27FC236}">
                <a16:creationId xmlns:a16="http://schemas.microsoft.com/office/drawing/2014/main" id="{C2A83D48-97E4-1D71-653A-0782D0262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1102" y="230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fld id="{772E0C63-111C-46F5-9624-E08CDAB874D7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2" name="Tekstin paikkamerkki 3">
            <a:extLst>
              <a:ext uri="{FF2B5EF4-FFF2-40B4-BE49-F238E27FC236}">
                <a16:creationId xmlns:a16="http://schemas.microsoft.com/office/drawing/2014/main" id="{B76C2D55-B90B-42CF-09FC-C2EAAC7926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56833" y="1927041"/>
            <a:ext cx="2270650" cy="1866585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2D319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grpSp>
        <p:nvGrpSpPr>
          <p:cNvPr id="4" name="Ryhmä 3">
            <a:extLst>
              <a:ext uri="{FF2B5EF4-FFF2-40B4-BE49-F238E27FC236}">
                <a16:creationId xmlns:a16="http://schemas.microsoft.com/office/drawing/2014/main" id="{6116171B-C9B9-48E0-498F-4345F8B1E576}"/>
              </a:ext>
            </a:extLst>
          </p:cNvPr>
          <p:cNvGrpSpPr/>
          <p:nvPr userDrawn="1"/>
        </p:nvGrpSpPr>
        <p:grpSpPr>
          <a:xfrm>
            <a:off x="716891" y="6036129"/>
            <a:ext cx="3803997" cy="516860"/>
            <a:chOff x="5452500" y="5643981"/>
            <a:chExt cx="5152769" cy="700121"/>
          </a:xfrm>
        </p:grpSpPr>
        <p:pic>
          <p:nvPicPr>
            <p:cNvPr id="5" name="Kuva 4" descr="Kuva, joka sisältää kohteen logo, symboli, ympyrä, Grafiikka&#10;&#10;Tekoälyllä luotu sisältö voi olla virheellistä.">
              <a:extLst>
                <a:ext uri="{FF2B5EF4-FFF2-40B4-BE49-F238E27FC236}">
                  <a16:creationId xmlns:a16="http://schemas.microsoft.com/office/drawing/2014/main" id="{209012C3-3375-3593-0335-69E8F4D6D1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3874" y="5654902"/>
              <a:ext cx="678278" cy="678278"/>
            </a:xfrm>
            <a:prstGeom prst="rect">
              <a:avLst/>
            </a:prstGeom>
          </p:spPr>
        </p:pic>
        <p:pic>
          <p:nvPicPr>
            <p:cNvPr id="6" name="Kuva 5">
              <a:extLst>
                <a:ext uri="{FF2B5EF4-FFF2-40B4-BE49-F238E27FC236}">
                  <a16:creationId xmlns:a16="http://schemas.microsoft.com/office/drawing/2014/main" id="{D0D9CEAE-D5AC-72C8-20BE-0B8C671326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0403" y="5685114"/>
              <a:ext cx="944866" cy="617854"/>
            </a:xfrm>
            <a:prstGeom prst="rect">
              <a:avLst/>
            </a:prstGeom>
          </p:spPr>
        </p:pic>
        <p:pic>
          <p:nvPicPr>
            <p:cNvPr id="10" name="Kuva 9" descr="Kuva, joka sisältää kohteen Fontti, Grafiikka, kuvakaappaus, logo&#10;&#10;Tekoälyllä luotu sisältö voi olla virheellistä.">
              <a:extLst>
                <a:ext uri="{FF2B5EF4-FFF2-40B4-BE49-F238E27FC236}">
                  <a16:creationId xmlns:a16="http://schemas.microsoft.com/office/drawing/2014/main" id="{191D61E2-5CAC-DBA7-200A-9E83E7468A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2500" y="5643981"/>
              <a:ext cx="1339030" cy="700121"/>
            </a:xfrm>
            <a:prstGeom prst="rect">
              <a:avLst/>
            </a:prstGeom>
          </p:spPr>
        </p:pic>
        <p:pic>
          <p:nvPicPr>
            <p:cNvPr id="11" name="Kuva 10">
              <a:extLst>
                <a:ext uri="{FF2B5EF4-FFF2-40B4-BE49-F238E27FC236}">
                  <a16:creationId xmlns:a16="http://schemas.microsoft.com/office/drawing/2014/main" id="{F2ED16BA-3ACF-5DC3-1974-D04AF47E72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59781" y="5688165"/>
              <a:ext cx="1385842" cy="611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9247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E6B9D4B-4729-0B85-FC70-8ABAF972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5314"/>
            <a:ext cx="10515600" cy="1783064"/>
          </a:xfrm>
        </p:spPr>
        <p:txBody>
          <a:bodyPr/>
          <a:lstStyle>
            <a:lvl1pPr>
              <a:defRPr>
                <a:solidFill>
                  <a:srgbClr val="2D319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de-DE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1D5148-B5BA-1B5B-16CC-B56B5A02E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61831"/>
            <a:ext cx="8011076" cy="335128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de-DE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ABF16C3-E9CA-30C8-E496-78B2D0100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  <p:grpSp>
        <p:nvGrpSpPr>
          <p:cNvPr id="4" name="Ryhmä 3">
            <a:extLst>
              <a:ext uri="{FF2B5EF4-FFF2-40B4-BE49-F238E27FC236}">
                <a16:creationId xmlns:a16="http://schemas.microsoft.com/office/drawing/2014/main" id="{38026E2D-46AE-9C8F-7E7F-CDFCF7CDCE52}"/>
              </a:ext>
            </a:extLst>
          </p:cNvPr>
          <p:cNvGrpSpPr/>
          <p:nvPr userDrawn="1"/>
        </p:nvGrpSpPr>
        <p:grpSpPr>
          <a:xfrm>
            <a:off x="716891" y="6036129"/>
            <a:ext cx="3803997" cy="516860"/>
            <a:chOff x="5452500" y="5643981"/>
            <a:chExt cx="5152769" cy="700121"/>
          </a:xfrm>
        </p:grpSpPr>
        <p:pic>
          <p:nvPicPr>
            <p:cNvPr id="5" name="Kuva 4" descr="Kuva, joka sisältää kohteen logo, symboli, ympyrä, Grafiikka&#10;&#10;Tekoälyllä luotu sisältö voi olla virheellistä.">
              <a:extLst>
                <a:ext uri="{FF2B5EF4-FFF2-40B4-BE49-F238E27FC236}">
                  <a16:creationId xmlns:a16="http://schemas.microsoft.com/office/drawing/2014/main" id="{AB2B649B-F7BB-9A91-AC9C-6FCCF3343A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3874" y="5654902"/>
              <a:ext cx="678278" cy="678278"/>
            </a:xfrm>
            <a:prstGeom prst="rect">
              <a:avLst/>
            </a:prstGeom>
          </p:spPr>
        </p:pic>
        <p:pic>
          <p:nvPicPr>
            <p:cNvPr id="7" name="Kuva 6">
              <a:extLst>
                <a:ext uri="{FF2B5EF4-FFF2-40B4-BE49-F238E27FC236}">
                  <a16:creationId xmlns:a16="http://schemas.microsoft.com/office/drawing/2014/main" id="{0EE9F4C5-0056-04A9-F782-4BF308FDF1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0403" y="5685114"/>
              <a:ext cx="944866" cy="617854"/>
            </a:xfrm>
            <a:prstGeom prst="rect">
              <a:avLst/>
            </a:prstGeom>
          </p:spPr>
        </p:pic>
        <p:pic>
          <p:nvPicPr>
            <p:cNvPr id="11" name="Kuva 10" descr="Kuva, joka sisältää kohteen Fontti, Grafiikka, kuvakaappaus, logo&#10;&#10;Tekoälyllä luotu sisältö voi olla virheellistä.">
              <a:extLst>
                <a:ext uri="{FF2B5EF4-FFF2-40B4-BE49-F238E27FC236}">
                  <a16:creationId xmlns:a16="http://schemas.microsoft.com/office/drawing/2014/main" id="{D9C62AA2-EED3-DD6D-34EA-057AE23609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2500" y="5643981"/>
              <a:ext cx="1339030" cy="700121"/>
            </a:xfrm>
            <a:prstGeom prst="rect">
              <a:avLst/>
            </a:prstGeom>
          </p:spPr>
        </p:pic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7AB33085-F2A5-3208-D4A7-07ABDD6EA9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59781" y="5688165"/>
              <a:ext cx="1385842" cy="611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4379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6CEF454-8F72-8DE0-56C6-3FF00E43D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1783"/>
            <a:ext cx="10515600" cy="1325563"/>
          </a:xfrm>
        </p:spPr>
        <p:txBody>
          <a:bodyPr/>
          <a:lstStyle>
            <a:lvl1pPr>
              <a:defRPr>
                <a:solidFill>
                  <a:srgbClr val="2D319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de-DE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DBAABD2-D187-3B3B-04E0-640056F724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3817"/>
            <a:ext cx="5181600" cy="355180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de-DE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B912180-115E-4354-4750-73C4E9BA94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3817"/>
            <a:ext cx="5181600" cy="355180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de-DE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D70E948-F829-0860-7694-354CF620A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  <p:grpSp>
        <p:nvGrpSpPr>
          <p:cNvPr id="5" name="Ryhmä 4">
            <a:extLst>
              <a:ext uri="{FF2B5EF4-FFF2-40B4-BE49-F238E27FC236}">
                <a16:creationId xmlns:a16="http://schemas.microsoft.com/office/drawing/2014/main" id="{D5006E98-F741-B887-4C16-EAED669B591D}"/>
              </a:ext>
            </a:extLst>
          </p:cNvPr>
          <p:cNvGrpSpPr/>
          <p:nvPr userDrawn="1"/>
        </p:nvGrpSpPr>
        <p:grpSpPr>
          <a:xfrm>
            <a:off x="716891" y="6036129"/>
            <a:ext cx="3803997" cy="516860"/>
            <a:chOff x="5452500" y="5643981"/>
            <a:chExt cx="5152769" cy="700121"/>
          </a:xfrm>
        </p:grpSpPr>
        <p:pic>
          <p:nvPicPr>
            <p:cNvPr id="6" name="Kuva 5" descr="Kuva, joka sisältää kohteen logo, symboli, ympyrä, Grafiikka&#10;&#10;Tekoälyllä luotu sisältö voi olla virheellistä.">
              <a:extLst>
                <a:ext uri="{FF2B5EF4-FFF2-40B4-BE49-F238E27FC236}">
                  <a16:creationId xmlns:a16="http://schemas.microsoft.com/office/drawing/2014/main" id="{0B7BBB62-0325-F0AD-2145-07288058B5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3874" y="5654902"/>
              <a:ext cx="678278" cy="678278"/>
            </a:xfrm>
            <a:prstGeom prst="rect">
              <a:avLst/>
            </a:prstGeom>
          </p:spPr>
        </p:pic>
        <p:pic>
          <p:nvPicPr>
            <p:cNvPr id="8" name="Kuva 7">
              <a:extLst>
                <a:ext uri="{FF2B5EF4-FFF2-40B4-BE49-F238E27FC236}">
                  <a16:creationId xmlns:a16="http://schemas.microsoft.com/office/drawing/2014/main" id="{B242E2BA-7AFB-62F1-C69D-12EED74DA9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0403" y="5685114"/>
              <a:ext cx="944866" cy="617854"/>
            </a:xfrm>
            <a:prstGeom prst="rect">
              <a:avLst/>
            </a:prstGeom>
          </p:spPr>
        </p:pic>
        <p:pic>
          <p:nvPicPr>
            <p:cNvPr id="12" name="Kuva 11" descr="Kuva, joka sisältää kohteen Fontti, Grafiikka, kuvakaappaus, logo&#10;&#10;Tekoälyllä luotu sisältö voi olla virheellistä.">
              <a:extLst>
                <a:ext uri="{FF2B5EF4-FFF2-40B4-BE49-F238E27FC236}">
                  <a16:creationId xmlns:a16="http://schemas.microsoft.com/office/drawing/2014/main" id="{792C6919-DF2E-5B1E-B784-37AA4FD88E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2500" y="5643981"/>
              <a:ext cx="1339030" cy="700121"/>
            </a:xfrm>
            <a:prstGeom prst="rect">
              <a:avLst/>
            </a:prstGeom>
          </p:spPr>
        </p:pic>
        <p:pic>
          <p:nvPicPr>
            <p:cNvPr id="13" name="Kuva 12">
              <a:extLst>
                <a:ext uri="{FF2B5EF4-FFF2-40B4-BE49-F238E27FC236}">
                  <a16:creationId xmlns:a16="http://schemas.microsoft.com/office/drawing/2014/main" id="{3B49B725-6E79-8A3C-9766-8847BC1395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59781" y="5688165"/>
              <a:ext cx="1385842" cy="611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00787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1A79634-6205-5E0B-3B27-08D63AF5B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0690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63AE74-922F-BC7C-FE32-DC12C7AB5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5128EB19-A050-550B-5FD8-AF65A4A201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BCD9389B-99B6-480C-511F-BC8105C01AD2}"/>
              </a:ext>
            </a:extLst>
          </p:cNvPr>
          <p:cNvSpPr/>
          <p:nvPr userDrawn="1"/>
        </p:nvSpPr>
        <p:spPr>
          <a:xfrm>
            <a:off x="0" y="0"/>
            <a:ext cx="12192000" cy="6703081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F3DBEC2C-E696-25E1-3EA8-C54A05DC606B}"/>
              </a:ext>
            </a:extLst>
          </p:cNvPr>
          <p:cNvSpPr txBox="1">
            <a:spLocks/>
          </p:cNvSpPr>
          <p:nvPr userDrawn="1"/>
        </p:nvSpPr>
        <p:spPr>
          <a:xfrm>
            <a:off x="9211102" y="230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2E0C63-111C-46F5-9624-E08CDAB874D7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E875D6C8-3EBF-8CE5-7EE5-AB87F74D1D4A}"/>
              </a:ext>
            </a:extLst>
          </p:cNvPr>
          <p:cNvSpPr/>
          <p:nvPr userDrawn="1"/>
        </p:nvSpPr>
        <p:spPr>
          <a:xfrm>
            <a:off x="0" y="6703081"/>
            <a:ext cx="12192000" cy="230188"/>
          </a:xfrm>
          <a:prstGeom prst="rect">
            <a:avLst/>
          </a:prstGeom>
          <a:solidFill>
            <a:srgbClr val="2D31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1058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793C9CE-B4D6-B692-3B83-769A6B266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302355"/>
          </a:xfrm>
        </p:spPr>
        <p:txBody>
          <a:bodyPr anchor="b"/>
          <a:lstStyle>
            <a:lvl1pPr>
              <a:defRPr sz="3200">
                <a:solidFill>
                  <a:srgbClr val="2D319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de-DE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8B3C478-D417-7608-9C7C-3BE2BD6E6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de-DE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A4E257C-02AB-9281-32F3-F5093680F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69388"/>
            <a:ext cx="3932237" cy="3299599"/>
          </a:xfrm>
        </p:spPr>
        <p:txBody>
          <a:bodyPr/>
          <a:lstStyle>
            <a:lvl1pPr marL="0" indent="0">
              <a:buNone/>
              <a:defRPr sz="1600">
                <a:solidFill>
                  <a:srgbClr val="2D319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65ED142-D00F-0A56-6725-B425D1882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50E64DAC-878E-790F-00A6-8B59E8507157}"/>
              </a:ext>
            </a:extLst>
          </p:cNvPr>
          <p:cNvGrpSpPr/>
          <p:nvPr userDrawn="1"/>
        </p:nvGrpSpPr>
        <p:grpSpPr>
          <a:xfrm>
            <a:off x="716891" y="6036129"/>
            <a:ext cx="3803997" cy="516860"/>
            <a:chOff x="5452500" y="5643981"/>
            <a:chExt cx="5152769" cy="700121"/>
          </a:xfrm>
        </p:grpSpPr>
        <p:pic>
          <p:nvPicPr>
            <p:cNvPr id="10" name="Kuva 9" descr="Kuva, joka sisältää kohteen logo, symboli, ympyrä, Grafiikka&#10;&#10;Tekoälyllä luotu sisältö voi olla virheellistä.">
              <a:extLst>
                <a:ext uri="{FF2B5EF4-FFF2-40B4-BE49-F238E27FC236}">
                  <a16:creationId xmlns:a16="http://schemas.microsoft.com/office/drawing/2014/main" id="{11A0F19C-AEFE-4049-AB0D-672A0B4385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3874" y="5654902"/>
              <a:ext cx="678278" cy="678278"/>
            </a:xfrm>
            <a:prstGeom prst="rect">
              <a:avLst/>
            </a:prstGeom>
          </p:spPr>
        </p:pic>
        <p:pic>
          <p:nvPicPr>
            <p:cNvPr id="11" name="Kuva 10">
              <a:extLst>
                <a:ext uri="{FF2B5EF4-FFF2-40B4-BE49-F238E27FC236}">
                  <a16:creationId xmlns:a16="http://schemas.microsoft.com/office/drawing/2014/main" id="{60839EDE-C5DC-D31C-7A55-2D8DD3D531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0403" y="5685114"/>
              <a:ext cx="944866" cy="617854"/>
            </a:xfrm>
            <a:prstGeom prst="rect">
              <a:avLst/>
            </a:prstGeom>
          </p:spPr>
        </p:pic>
        <p:pic>
          <p:nvPicPr>
            <p:cNvPr id="12" name="Kuva 11" descr="Kuva, joka sisältää kohteen Fontti, Grafiikka, kuvakaappaus, logo&#10;&#10;Tekoälyllä luotu sisältö voi olla virheellistä.">
              <a:extLst>
                <a:ext uri="{FF2B5EF4-FFF2-40B4-BE49-F238E27FC236}">
                  <a16:creationId xmlns:a16="http://schemas.microsoft.com/office/drawing/2014/main" id="{82D7908E-3535-A314-E5E4-B27D1D63DB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2500" y="5643981"/>
              <a:ext cx="1339030" cy="700121"/>
            </a:xfrm>
            <a:prstGeom prst="rect">
              <a:avLst/>
            </a:prstGeom>
          </p:spPr>
        </p:pic>
        <p:pic>
          <p:nvPicPr>
            <p:cNvPr id="13" name="Kuva 12">
              <a:extLst>
                <a:ext uri="{FF2B5EF4-FFF2-40B4-BE49-F238E27FC236}">
                  <a16:creationId xmlns:a16="http://schemas.microsoft.com/office/drawing/2014/main" id="{16C7686D-C4BA-7583-CF99-F627739928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59781" y="5688165"/>
              <a:ext cx="1385842" cy="611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3743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CD63F0B-DA03-822C-B749-F1027B199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de-DE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21E836C-5B1A-6815-D136-F4A8BD8E98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de-DE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EAEA11B-F19D-366C-2C07-D12428741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C77DA-FC09-B640-96DA-8B0D77F86753}" type="datetime1">
              <a:rPr lang="fi-FI" smtClean="0"/>
              <a:t>15.4.2026</a:t>
            </a:fld>
            <a:endParaRPr lang="de-DE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32451D7-C794-8521-3296-729FD7F1E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18805F0-75E2-685B-41E0-A18A745F2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8809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26E721-2725-53B5-17A0-337100F2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6651"/>
            <a:ext cx="10515600" cy="1325563"/>
          </a:xfrm>
        </p:spPr>
        <p:txBody>
          <a:bodyPr/>
          <a:lstStyle>
            <a:lvl1pPr>
              <a:defRPr b="1" i="0">
                <a:solidFill>
                  <a:srgbClr val="2D3192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88A2E2A-4634-E844-3F2C-417077C93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1900-8A48-5F4C-AC16-63F89F0E1BAA}" type="datetime1">
              <a:rPr lang="fi-FI" smtClean="0"/>
              <a:t>15.4.2026</a:t>
            </a:fld>
            <a:endParaRPr lang="de-DE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442B2D9-B2E7-0CCB-5870-1F8EB9E98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7D83E77-DBFE-5A37-60C4-A1C00769086C}"/>
              </a:ext>
            </a:extLst>
          </p:cNvPr>
          <p:cNvSpPr/>
          <p:nvPr userDrawn="1"/>
        </p:nvSpPr>
        <p:spPr>
          <a:xfrm>
            <a:off x="0" y="6701120"/>
            <a:ext cx="12192000" cy="147917"/>
          </a:xfrm>
          <a:prstGeom prst="rect">
            <a:avLst/>
          </a:prstGeom>
          <a:solidFill>
            <a:srgbClr val="2D31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948E16C7-F492-E084-B468-5E89D0C45940}"/>
              </a:ext>
            </a:extLst>
          </p:cNvPr>
          <p:cNvGrpSpPr/>
          <p:nvPr userDrawn="1"/>
        </p:nvGrpSpPr>
        <p:grpSpPr>
          <a:xfrm>
            <a:off x="9181728" y="4715787"/>
            <a:ext cx="2670802" cy="2153708"/>
            <a:chOff x="9181728" y="4715787"/>
            <a:chExt cx="2670802" cy="2153708"/>
          </a:xfrm>
        </p:grpSpPr>
        <p:sp>
          <p:nvSpPr>
            <p:cNvPr id="8" name="Viive 7">
              <a:extLst>
                <a:ext uri="{FF2B5EF4-FFF2-40B4-BE49-F238E27FC236}">
                  <a16:creationId xmlns:a16="http://schemas.microsoft.com/office/drawing/2014/main" id="{8EAC58CB-426F-2C48-BB9D-E0D842B5918E}"/>
                </a:ext>
              </a:extLst>
            </p:cNvPr>
            <p:cNvSpPr/>
            <p:nvPr/>
          </p:nvSpPr>
          <p:spPr>
            <a:xfrm rot="16200000">
              <a:off x="9155291" y="5611654"/>
              <a:ext cx="1284278" cy="123140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9" name="Kuva 8" descr="Kuva, joka sisältää kohteen kuvakaappaus, Grafiikka, logo, muotoilu&#10;&#10;Kuvaus luotu automaattisesti">
              <a:extLst>
                <a:ext uri="{FF2B5EF4-FFF2-40B4-BE49-F238E27FC236}">
                  <a16:creationId xmlns:a16="http://schemas.microsoft.com/office/drawing/2014/main" id="{D16758E1-CDF1-77D6-D9DE-3AC53128C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23039" y="6311284"/>
              <a:ext cx="1058617" cy="453693"/>
            </a:xfrm>
            <a:prstGeom prst="rect">
              <a:avLst/>
            </a:prstGeom>
          </p:spPr>
        </p:pic>
        <p:sp>
          <p:nvSpPr>
            <p:cNvPr id="10" name="Viive 1">
              <a:extLst>
                <a:ext uri="{FF2B5EF4-FFF2-40B4-BE49-F238E27FC236}">
                  <a16:creationId xmlns:a16="http://schemas.microsoft.com/office/drawing/2014/main" id="{E666032F-1507-4E92-037C-EFAAE3DBD75F}"/>
                </a:ext>
              </a:extLst>
            </p:cNvPr>
            <p:cNvSpPr/>
            <p:nvPr/>
          </p:nvSpPr>
          <p:spPr>
            <a:xfrm rot="16200000">
              <a:off x="10159974" y="5176939"/>
              <a:ext cx="2153708" cy="1231404"/>
            </a:xfrm>
            <a:custGeom>
              <a:avLst/>
              <a:gdLst>
                <a:gd name="connsiteX0" fmla="*/ 0 w 1284278"/>
                <a:gd name="connsiteY0" fmla="*/ 0 h 1231403"/>
                <a:gd name="connsiteX1" fmla="*/ 642139 w 1284278"/>
                <a:gd name="connsiteY1" fmla="*/ 0 h 1231403"/>
                <a:gd name="connsiteX2" fmla="*/ 1284278 w 1284278"/>
                <a:gd name="connsiteY2" fmla="*/ 615702 h 1231403"/>
                <a:gd name="connsiteX3" fmla="*/ 642139 w 1284278"/>
                <a:gd name="connsiteY3" fmla="*/ 1231404 h 1231403"/>
                <a:gd name="connsiteX4" fmla="*/ 0 w 1284278"/>
                <a:gd name="connsiteY4" fmla="*/ 1231403 h 1231403"/>
                <a:gd name="connsiteX5" fmla="*/ 0 w 1284278"/>
                <a:gd name="connsiteY5" fmla="*/ 0 h 1231403"/>
                <a:gd name="connsiteX0" fmla="*/ 0 w 1584082"/>
                <a:gd name="connsiteY0" fmla="*/ 7498 h 1231404"/>
                <a:gd name="connsiteX1" fmla="*/ 941943 w 1584082"/>
                <a:gd name="connsiteY1" fmla="*/ 0 h 1231404"/>
                <a:gd name="connsiteX2" fmla="*/ 1584082 w 1584082"/>
                <a:gd name="connsiteY2" fmla="*/ 615702 h 1231404"/>
                <a:gd name="connsiteX3" fmla="*/ 941943 w 1584082"/>
                <a:gd name="connsiteY3" fmla="*/ 1231404 h 1231404"/>
                <a:gd name="connsiteX4" fmla="*/ 299804 w 1584082"/>
                <a:gd name="connsiteY4" fmla="*/ 1231403 h 1231404"/>
                <a:gd name="connsiteX5" fmla="*/ 0 w 1584082"/>
                <a:gd name="connsiteY5" fmla="*/ 7498 h 1231404"/>
                <a:gd name="connsiteX0" fmla="*/ 7494 w 1591576"/>
                <a:gd name="connsiteY0" fmla="*/ 7498 h 1238898"/>
                <a:gd name="connsiteX1" fmla="*/ 949437 w 1591576"/>
                <a:gd name="connsiteY1" fmla="*/ 0 h 1238898"/>
                <a:gd name="connsiteX2" fmla="*/ 1591576 w 1591576"/>
                <a:gd name="connsiteY2" fmla="*/ 615702 h 1238898"/>
                <a:gd name="connsiteX3" fmla="*/ 949437 w 1591576"/>
                <a:gd name="connsiteY3" fmla="*/ 1231404 h 1238898"/>
                <a:gd name="connsiteX4" fmla="*/ 0 w 1591576"/>
                <a:gd name="connsiteY4" fmla="*/ 1238898 h 1238898"/>
                <a:gd name="connsiteX5" fmla="*/ 7494 w 1591576"/>
                <a:gd name="connsiteY5" fmla="*/ 7498 h 1238898"/>
                <a:gd name="connsiteX0" fmla="*/ 0 w 2153708"/>
                <a:gd name="connsiteY0" fmla="*/ 3 h 1238898"/>
                <a:gd name="connsiteX1" fmla="*/ 1511569 w 2153708"/>
                <a:gd name="connsiteY1" fmla="*/ 0 h 1238898"/>
                <a:gd name="connsiteX2" fmla="*/ 2153708 w 2153708"/>
                <a:gd name="connsiteY2" fmla="*/ 615702 h 1238898"/>
                <a:gd name="connsiteX3" fmla="*/ 1511569 w 2153708"/>
                <a:gd name="connsiteY3" fmla="*/ 1231404 h 1238898"/>
                <a:gd name="connsiteX4" fmla="*/ 562132 w 2153708"/>
                <a:gd name="connsiteY4" fmla="*/ 1238898 h 1238898"/>
                <a:gd name="connsiteX5" fmla="*/ 0 w 2153708"/>
                <a:gd name="connsiteY5" fmla="*/ 3 h 1238898"/>
                <a:gd name="connsiteX0" fmla="*/ 0 w 2153708"/>
                <a:gd name="connsiteY0" fmla="*/ 3 h 1231404"/>
                <a:gd name="connsiteX1" fmla="*/ 1511569 w 2153708"/>
                <a:gd name="connsiteY1" fmla="*/ 0 h 1231404"/>
                <a:gd name="connsiteX2" fmla="*/ 2153708 w 2153708"/>
                <a:gd name="connsiteY2" fmla="*/ 615702 h 1231404"/>
                <a:gd name="connsiteX3" fmla="*/ 1511569 w 2153708"/>
                <a:gd name="connsiteY3" fmla="*/ 1231404 h 1231404"/>
                <a:gd name="connsiteX4" fmla="*/ 1 w 2153708"/>
                <a:gd name="connsiteY4" fmla="*/ 1231403 h 1231404"/>
                <a:gd name="connsiteX5" fmla="*/ 0 w 2153708"/>
                <a:gd name="connsiteY5" fmla="*/ 3 h 1231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3708" h="1231404">
                  <a:moveTo>
                    <a:pt x="0" y="3"/>
                  </a:moveTo>
                  <a:lnTo>
                    <a:pt x="1511569" y="0"/>
                  </a:lnTo>
                  <a:cubicBezTo>
                    <a:pt x="1866213" y="0"/>
                    <a:pt x="2153708" y="275659"/>
                    <a:pt x="2153708" y="615702"/>
                  </a:cubicBezTo>
                  <a:cubicBezTo>
                    <a:pt x="2153708" y="955745"/>
                    <a:pt x="1866213" y="1231404"/>
                    <a:pt x="1511569" y="1231404"/>
                  </a:cubicBezTo>
                  <a:lnTo>
                    <a:pt x="1" y="1231403"/>
                  </a:lnTo>
                  <a:cubicBezTo>
                    <a:pt x="1" y="820936"/>
                    <a:pt x="0" y="410470"/>
                    <a:pt x="0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4E37F14B-D390-2F44-FAAD-17D59672B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57578" y="5238253"/>
              <a:ext cx="1148739" cy="320780"/>
            </a:xfrm>
            <a:prstGeom prst="rect">
              <a:avLst/>
            </a:prstGeom>
          </p:spPr>
        </p:pic>
      </p:grp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D0A575F5-4AC1-A3CF-4A4C-DABA2CF91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1102" y="230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fld id="{772E0C63-111C-46F5-9624-E08CDAB874D7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4" name="Kuva 13" descr="Kuva, joka sisältää kohteen Fontti, Grafiikka, ympyrä, logo&#10;&#10;Tekoälyllä luotu sisältö voi olla virheellistä.">
            <a:extLst>
              <a:ext uri="{FF2B5EF4-FFF2-40B4-BE49-F238E27FC236}">
                <a16:creationId xmlns:a16="http://schemas.microsoft.com/office/drawing/2014/main" id="{BB6AB387-980D-7E2F-FE76-E449325CA0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542" y="5695878"/>
            <a:ext cx="566809" cy="566809"/>
          </a:xfrm>
          <a:prstGeom prst="rect">
            <a:avLst/>
          </a:prstGeom>
        </p:spPr>
      </p:pic>
      <p:pic>
        <p:nvPicPr>
          <p:cNvPr id="20" name="Picture 2" descr="57ea1b34-17ca-a3bd-b14b-c303307c249b (4500×4500)">
            <a:extLst>
              <a:ext uri="{FF2B5EF4-FFF2-40B4-BE49-F238E27FC236}">
                <a16:creationId xmlns:a16="http://schemas.microsoft.com/office/drawing/2014/main" id="{6809A394-678F-57AD-199A-40AE505DD9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703" y="5776359"/>
            <a:ext cx="529980" cy="52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575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7AC24EA-3338-B61A-0311-6F0960E6D7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-2474" b="5807"/>
          <a:stretch/>
        </p:blipFill>
        <p:spPr>
          <a:xfrm>
            <a:off x="7359386" y="4184544"/>
            <a:ext cx="4832614" cy="266945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926E721-2725-53B5-17A0-337100F2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6651"/>
            <a:ext cx="10515600" cy="1325563"/>
          </a:xfrm>
        </p:spPr>
        <p:txBody>
          <a:bodyPr/>
          <a:lstStyle>
            <a:lvl1pPr>
              <a:defRPr b="1" i="0">
                <a:solidFill>
                  <a:srgbClr val="2D3192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7D83E77-DBFE-5A37-60C4-A1C00769086C}"/>
              </a:ext>
            </a:extLst>
          </p:cNvPr>
          <p:cNvSpPr/>
          <p:nvPr userDrawn="1"/>
        </p:nvSpPr>
        <p:spPr>
          <a:xfrm>
            <a:off x="0" y="6701120"/>
            <a:ext cx="12192000" cy="147917"/>
          </a:xfrm>
          <a:prstGeom prst="rect">
            <a:avLst/>
          </a:prstGeom>
          <a:solidFill>
            <a:srgbClr val="2D31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948E16C7-F492-E084-B468-5E89D0C45940}"/>
              </a:ext>
            </a:extLst>
          </p:cNvPr>
          <p:cNvGrpSpPr/>
          <p:nvPr userDrawn="1"/>
        </p:nvGrpSpPr>
        <p:grpSpPr>
          <a:xfrm>
            <a:off x="9181728" y="4715787"/>
            <a:ext cx="2670802" cy="2153708"/>
            <a:chOff x="9181728" y="4715787"/>
            <a:chExt cx="2670802" cy="2153708"/>
          </a:xfrm>
        </p:grpSpPr>
        <p:sp>
          <p:nvSpPr>
            <p:cNvPr id="8" name="Viive 7">
              <a:extLst>
                <a:ext uri="{FF2B5EF4-FFF2-40B4-BE49-F238E27FC236}">
                  <a16:creationId xmlns:a16="http://schemas.microsoft.com/office/drawing/2014/main" id="{8EAC58CB-426F-2C48-BB9D-E0D842B5918E}"/>
                </a:ext>
              </a:extLst>
            </p:cNvPr>
            <p:cNvSpPr/>
            <p:nvPr/>
          </p:nvSpPr>
          <p:spPr>
            <a:xfrm rot="16200000">
              <a:off x="9155291" y="5611654"/>
              <a:ext cx="1284278" cy="123140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9" name="Kuva 8" descr="Kuva, joka sisältää kohteen kuvakaappaus, Grafiikka, logo, muotoilu&#10;&#10;Kuvaus luotu automaattisesti">
              <a:extLst>
                <a:ext uri="{FF2B5EF4-FFF2-40B4-BE49-F238E27FC236}">
                  <a16:creationId xmlns:a16="http://schemas.microsoft.com/office/drawing/2014/main" id="{D16758E1-CDF1-77D6-D9DE-3AC53128C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68121" y="6323431"/>
              <a:ext cx="1058617" cy="453693"/>
            </a:xfrm>
            <a:prstGeom prst="rect">
              <a:avLst/>
            </a:prstGeom>
          </p:spPr>
        </p:pic>
        <p:sp>
          <p:nvSpPr>
            <p:cNvPr id="10" name="Viive 1">
              <a:extLst>
                <a:ext uri="{FF2B5EF4-FFF2-40B4-BE49-F238E27FC236}">
                  <a16:creationId xmlns:a16="http://schemas.microsoft.com/office/drawing/2014/main" id="{E666032F-1507-4E92-037C-EFAAE3DBD75F}"/>
                </a:ext>
              </a:extLst>
            </p:cNvPr>
            <p:cNvSpPr/>
            <p:nvPr/>
          </p:nvSpPr>
          <p:spPr>
            <a:xfrm rot="16200000">
              <a:off x="10159974" y="5176939"/>
              <a:ext cx="2153708" cy="1231404"/>
            </a:xfrm>
            <a:custGeom>
              <a:avLst/>
              <a:gdLst>
                <a:gd name="connsiteX0" fmla="*/ 0 w 1284278"/>
                <a:gd name="connsiteY0" fmla="*/ 0 h 1231403"/>
                <a:gd name="connsiteX1" fmla="*/ 642139 w 1284278"/>
                <a:gd name="connsiteY1" fmla="*/ 0 h 1231403"/>
                <a:gd name="connsiteX2" fmla="*/ 1284278 w 1284278"/>
                <a:gd name="connsiteY2" fmla="*/ 615702 h 1231403"/>
                <a:gd name="connsiteX3" fmla="*/ 642139 w 1284278"/>
                <a:gd name="connsiteY3" fmla="*/ 1231404 h 1231403"/>
                <a:gd name="connsiteX4" fmla="*/ 0 w 1284278"/>
                <a:gd name="connsiteY4" fmla="*/ 1231403 h 1231403"/>
                <a:gd name="connsiteX5" fmla="*/ 0 w 1284278"/>
                <a:gd name="connsiteY5" fmla="*/ 0 h 1231403"/>
                <a:gd name="connsiteX0" fmla="*/ 0 w 1584082"/>
                <a:gd name="connsiteY0" fmla="*/ 7498 h 1231404"/>
                <a:gd name="connsiteX1" fmla="*/ 941943 w 1584082"/>
                <a:gd name="connsiteY1" fmla="*/ 0 h 1231404"/>
                <a:gd name="connsiteX2" fmla="*/ 1584082 w 1584082"/>
                <a:gd name="connsiteY2" fmla="*/ 615702 h 1231404"/>
                <a:gd name="connsiteX3" fmla="*/ 941943 w 1584082"/>
                <a:gd name="connsiteY3" fmla="*/ 1231404 h 1231404"/>
                <a:gd name="connsiteX4" fmla="*/ 299804 w 1584082"/>
                <a:gd name="connsiteY4" fmla="*/ 1231403 h 1231404"/>
                <a:gd name="connsiteX5" fmla="*/ 0 w 1584082"/>
                <a:gd name="connsiteY5" fmla="*/ 7498 h 1231404"/>
                <a:gd name="connsiteX0" fmla="*/ 7494 w 1591576"/>
                <a:gd name="connsiteY0" fmla="*/ 7498 h 1238898"/>
                <a:gd name="connsiteX1" fmla="*/ 949437 w 1591576"/>
                <a:gd name="connsiteY1" fmla="*/ 0 h 1238898"/>
                <a:gd name="connsiteX2" fmla="*/ 1591576 w 1591576"/>
                <a:gd name="connsiteY2" fmla="*/ 615702 h 1238898"/>
                <a:gd name="connsiteX3" fmla="*/ 949437 w 1591576"/>
                <a:gd name="connsiteY3" fmla="*/ 1231404 h 1238898"/>
                <a:gd name="connsiteX4" fmla="*/ 0 w 1591576"/>
                <a:gd name="connsiteY4" fmla="*/ 1238898 h 1238898"/>
                <a:gd name="connsiteX5" fmla="*/ 7494 w 1591576"/>
                <a:gd name="connsiteY5" fmla="*/ 7498 h 1238898"/>
                <a:gd name="connsiteX0" fmla="*/ 0 w 2153708"/>
                <a:gd name="connsiteY0" fmla="*/ 3 h 1238898"/>
                <a:gd name="connsiteX1" fmla="*/ 1511569 w 2153708"/>
                <a:gd name="connsiteY1" fmla="*/ 0 h 1238898"/>
                <a:gd name="connsiteX2" fmla="*/ 2153708 w 2153708"/>
                <a:gd name="connsiteY2" fmla="*/ 615702 h 1238898"/>
                <a:gd name="connsiteX3" fmla="*/ 1511569 w 2153708"/>
                <a:gd name="connsiteY3" fmla="*/ 1231404 h 1238898"/>
                <a:gd name="connsiteX4" fmla="*/ 562132 w 2153708"/>
                <a:gd name="connsiteY4" fmla="*/ 1238898 h 1238898"/>
                <a:gd name="connsiteX5" fmla="*/ 0 w 2153708"/>
                <a:gd name="connsiteY5" fmla="*/ 3 h 1238898"/>
                <a:gd name="connsiteX0" fmla="*/ 0 w 2153708"/>
                <a:gd name="connsiteY0" fmla="*/ 3 h 1231404"/>
                <a:gd name="connsiteX1" fmla="*/ 1511569 w 2153708"/>
                <a:gd name="connsiteY1" fmla="*/ 0 h 1231404"/>
                <a:gd name="connsiteX2" fmla="*/ 2153708 w 2153708"/>
                <a:gd name="connsiteY2" fmla="*/ 615702 h 1231404"/>
                <a:gd name="connsiteX3" fmla="*/ 1511569 w 2153708"/>
                <a:gd name="connsiteY3" fmla="*/ 1231404 h 1231404"/>
                <a:gd name="connsiteX4" fmla="*/ 1 w 2153708"/>
                <a:gd name="connsiteY4" fmla="*/ 1231403 h 1231404"/>
                <a:gd name="connsiteX5" fmla="*/ 0 w 2153708"/>
                <a:gd name="connsiteY5" fmla="*/ 3 h 1231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3708" h="1231404">
                  <a:moveTo>
                    <a:pt x="0" y="3"/>
                  </a:moveTo>
                  <a:lnTo>
                    <a:pt x="1511569" y="0"/>
                  </a:lnTo>
                  <a:cubicBezTo>
                    <a:pt x="1866213" y="0"/>
                    <a:pt x="2153708" y="275659"/>
                    <a:pt x="2153708" y="615702"/>
                  </a:cubicBezTo>
                  <a:cubicBezTo>
                    <a:pt x="2153708" y="955745"/>
                    <a:pt x="1866213" y="1231404"/>
                    <a:pt x="1511569" y="1231404"/>
                  </a:cubicBezTo>
                  <a:lnTo>
                    <a:pt x="1" y="1231403"/>
                  </a:lnTo>
                  <a:cubicBezTo>
                    <a:pt x="1" y="820936"/>
                    <a:pt x="0" y="410470"/>
                    <a:pt x="0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4E37F14B-D390-2F44-FAAD-17D59672B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38627" y="5349127"/>
              <a:ext cx="1148739" cy="320780"/>
            </a:xfrm>
            <a:prstGeom prst="rect">
              <a:avLst/>
            </a:prstGeom>
          </p:spPr>
        </p:pic>
      </p:grpSp>
      <p:sp>
        <p:nvSpPr>
          <p:cNvPr id="3" name="Dian numeron paikkamerkki 5">
            <a:extLst>
              <a:ext uri="{FF2B5EF4-FFF2-40B4-BE49-F238E27FC236}">
                <a16:creationId xmlns:a16="http://schemas.microsoft.com/office/drawing/2014/main" id="{C2A83D48-97E4-1D71-653A-0782D0262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1102" y="230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fld id="{772E0C63-111C-46F5-9624-E08CDAB874D7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3" name="Kuva 12" descr="Kuva, joka sisältää kohteen Fontti, Grafiikka, ympyrä, logo&#10;&#10;Tekoälyllä luotu sisältö voi olla virheellistä.">
            <a:extLst>
              <a:ext uri="{FF2B5EF4-FFF2-40B4-BE49-F238E27FC236}">
                <a16:creationId xmlns:a16="http://schemas.microsoft.com/office/drawing/2014/main" id="{B0F3BC25-5BDD-0F7B-2E41-34C0A009B89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368" y="5776359"/>
            <a:ext cx="523256" cy="523256"/>
          </a:xfrm>
          <a:prstGeom prst="rect">
            <a:avLst/>
          </a:prstGeom>
        </p:spPr>
      </p:pic>
      <p:pic>
        <p:nvPicPr>
          <p:cNvPr id="1026" name="Picture 2" descr="57ea1b34-17ca-a3bd-b14b-c303307c249b (4500×4500)">
            <a:extLst>
              <a:ext uri="{FF2B5EF4-FFF2-40B4-BE49-F238E27FC236}">
                <a16:creationId xmlns:a16="http://schemas.microsoft.com/office/drawing/2014/main" id="{FC966395-7140-0930-17B6-020B9287E5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703" y="5776359"/>
            <a:ext cx="529980" cy="52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195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E6B9D4B-4729-0B85-FC70-8ABAF9721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de-DE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1D5148-B5BA-1B5B-16CC-B56B5A02E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de-DE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44BF97E-C390-C083-EC77-563617394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06DF-C3AD-1042-BBEF-C6D62B0305B1}" type="datetime1">
              <a:rPr lang="fi-FI" smtClean="0"/>
              <a:t>15.4.2026</a:t>
            </a:fld>
            <a:endParaRPr lang="de-DE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D226954-FC2B-0FAC-124C-3B8E419AB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ABF16C3-E9CA-30C8-E496-78B2D0100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0205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6ECE0B3-06C9-484F-7052-972EBA940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de-DE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F937303-D7F5-6A0C-F73E-C8FDB67D2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3D31DE1-28A5-3B31-F6CC-259D77CB2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5719-0CDD-244F-887B-59F19F9B92C9}" type="datetime1">
              <a:rPr lang="fi-FI" smtClean="0"/>
              <a:t>15.4.2026</a:t>
            </a:fld>
            <a:endParaRPr lang="de-DE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02197DD-5607-ACAE-7948-5AF874AF0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E16B142-CA86-57EA-16F1-DC504AD2A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7789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6CEF454-8F72-8DE0-56C6-3FF00E43D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de-DE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DBAABD2-D187-3B3B-04E0-640056F724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de-DE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B912180-115E-4354-4750-73C4E9BA94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de-DE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3DC8498-9995-2396-F334-55BE0EFCC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A828-F5BD-0942-919E-98B0F1B85AD8}" type="datetime1">
              <a:rPr lang="fi-FI" smtClean="0"/>
              <a:t>15.4.2026</a:t>
            </a:fld>
            <a:endParaRPr lang="de-DE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EE61C5F-6693-A48C-6344-4B539B465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D70E948-F829-0860-7694-354CF620A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0564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F1AFEF20-E8B3-0E1E-CB4F-43573A089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2C5952B-DB42-6630-7887-FCC61D8EC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3D42EAA-6037-E424-232F-355C9F03C3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inlandica" pitchFamily="2" charset="77"/>
                <a:cs typeface="Finlandica" pitchFamily="2" charset="77"/>
              </a:defRPr>
            </a:lvl1pPr>
          </a:lstStyle>
          <a:p>
            <a:fld id="{A8E9C47D-C53A-124E-B979-ECD35CE15548}" type="datetime1">
              <a:rPr lang="fi-FI" smtClean="0"/>
              <a:t>15.4.2026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18D06B3-FD87-5661-9105-5091870213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inlandica" pitchFamily="2" charset="77"/>
                <a:cs typeface="Finlandica" pitchFamily="2" charset="77"/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346B84-913B-701C-24E0-C8EA5F57E6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Finlandica" pitchFamily="2" charset="77"/>
                <a:cs typeface="Finlandica" pitchFamily="2" charset="77"/>
              </a:defRPr>
            </a:lvl1pPr>
          </a:lstStyle>
          <a:p>
            <a:fld id="{76B697A4-A494-448B-9EA5-1FABED8561FE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354074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93" r:id="rId2"/>
    <p:sldLayoutId id="2147483694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Finlandica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Finlandica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Finlandica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Finlandica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Finlandica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Finlandica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AFAFD39-4FE0-D6D4-E540-9C20F1BC9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de-DE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6DBD305-E280-6438-0E62-E8300D85D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de-DE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6690668-DA43-C8B1-0F9C-3A769AB98D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fld id="{3488C28A-20EE-A74F-B46D-CA4021901FA8}" type="datetime1">
              <a:rPr lang="fi-FI" smtClean="0"/>
              <a:t>15.4.2026</a:t>
            </a:fld>
            <a:endParaRPr lang="de-DE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A256B53-41A6-62C0-0E76-162EF10A33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endParaRPr lang="de-D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16E4909-272A-453D-FE98-FE35FA75A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1102" y="230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fld id="{772E0C63-111C-46F5-9624-E08CDAB874D7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5617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91" r:id="rId2"/>
    <p:sldLayoutId id="2147483692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5" r:id="rId14"/>
    <p:sldLayoutId id="2147483718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AFAFD39-4FE0-D6D4-E540-9C20F1BC9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de-DE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6DBD305-E280-6438-0E62-E8300D85D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de-DE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16E4909-272A-453D-FE98-FE35FA75A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1102" y="230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fld id="{772E0C63-111C-46F5-9624-E08CDAB874D7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37A81D27-EDE8-71A9-78E7-D6562403879B}"/>
              </a:ext>
            </a:extLst>
          </p:cNvPr>
          <p:cNvSpPr/>
          <p:nvPr userDrawn="1"/>
        </p:nvSpPr>
        <p:spPr>
          <a:xfrm>
            <a:off x="0" y="6703081"/>
            <a:ext cx="12192000" cy="154919"/>
          </a:xfrm>
          <a:prstGeom prst="rect">
            <a:avLst/>
          </a:prstGeom>
          <a:solidFill>
            <a:srgbClr val="2D31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6555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sv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32.svg"/><Relationship Id="rId17" Type="http://schemas.openxmlformats.org/officeDocument/2006/relationships/image" Target="../media/image37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sv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5" Type="http://schemas.openxmlformats.org/officeDocument/2006/relationships/image" Target="../media/image35.sv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svg"/><Relationship Id="rId14" Type="http://schemas.openxmlformats.org/officeDocument/2006/relationships/image" Target="../media/image34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10" Type="http://schemas.openxmlformats.org/officeDocument/2006/relationships/image" Target="../media/image4.pn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otatoes and spices&#10;&#10;AI-generated content may be incorrect.">
            <a:extLst>
              <a:ext uri="{FF2B5EF4-FFF2-40B4-BE49-F238E27FC236}">
                <a16:creationId xmlns:a16="http://schemas.microsoft.com/office/drawing/2014/main" id="{7DC9B807-C0B2-3258-DC88-8A8C4AF5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13623" t="24239"/>
          <a:stretch/>
        </p:blipFill>
        <p:spPr>
          <a:xfrm>
            <a:off x="19108" y="0"/>
            <a:ext cx="12191979" cy="6695268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C53B457F-A8DF-A4F0-E148-0E7D34F1F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173" y="1476580"/>
            <a:ext cx="7514144" cy="215370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6800" dirty="0" err="1">
                <a:cs typeface="Calibri"/>
              </a:rPr>
              <a:t>Ruokaviennin</a:t>
            </a:r>
            <a:r>
              <a:rPr lang="en-US" sz="6800" dirty="0">
                <a:cs typeface="Calibri"/>
              </a:rPr>
              <a:t> </a:t>
            </a:r>
            <a:r>
              <a:rPr lang="en-US" sz="6800" dirty="0" err="1">
                <a:cs typeface="Calibri"/>
              </a:rPr>
              <a:t>kasvualusta</a:t>
            </a:r>
            <a:endParaRPr lang="en-US" sz="6800" b="1" dirty="0" err="1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FA6923AB-1DCE-3929-E338-D1F24AEAD54D}"/>
              </a:ext>
            </a:extLst>
          </p:cNvPr>
          <p:cNvSpPr txBox="1"/>
          <p:nvPr/>
        </p:nvSpPr>
        <p:spPr>
          <a:xfrm>
            <a:off x="5727276" y="4155654"/>
            <a:ext cx="4389619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b="1" dirty="0">
                <a:latin typeface="+mj-lt"/>
                <a:cs typeface="Gill Sans"/>
              </a:rPr>
              <a:t> </a:t>
            </a:r>
            <a:r>
              <a:rPr lang="en-US" b="1" dirty="0" err="1">
                <a:latin typeface="+mj-lt"/>
                <a:cs typeface="Gill Sans"/>
              </a:rPr>
              <a:t>Viennin</a:t>
            </a:r>
            <a:r>
              <a:rPr lang="en-US" b="1" dirty="0">
                <a:latin typeface="+mj-lt"/>
                <a:cs typeface="Gill Sans"/>
              </a:rPr>
              <a:t> </a:t>
            </a:r>
            <a:r>
              <a:rPr lang="en-US" b="1" dirty="0" err="1">
                <a:latin typeface="+mj-lt"/>
                <a:cs typeface="Gill Sans"/>
              </a:rPr>
              <a:t>kasvua</a:t>
            </a:r>
            <a:r>
              <a:rPr lang="en-US" b="1" dirty="0">
                <a:latin typeface="+mj-lt"/>
                <a:cs typeface="Gill Sans"/>
              </a:rPr>
              <a:t> </a:t>
            </a:r>
            <a:r>
              <a:rPr lang="en-US" b="1" dirty="0" err="1">
                <a:latin typeface="+mj-lt"/>
                <a:cs typeface="Gill Sans"/>
              </a:rPr>
              <a:t>vauhdittamassa</a:t>
            </a:r>
            <a:endParaRPr lang="fi-FI" b="1" dirty="0">
              <a:latin typeface="+mj-lt"/>
              <a:cs typeface="Gill Sans"/>
            </a:endParaRPr>
          </a:p>
        </p:txBody>
      </p:sp>
      <p:grpSp>
        <p:nvGrpSpPr>
          <p:cNvPr id="2" name="Ryhmä 1">
            <a:extLst>
              <a:ext uri="{FF2B5EF4-FFF2-40B4-BE49-F238E27FC236}">
                <a16:creationId xmlns:a16="http://schemas.microsoft.com/office/drawing/2014/main" id="{CB313F61-7A06-B714-1897-4DF09AC0C553}"/>
              </a:ext>
            </a:extLst>
          </p:cNvPr>
          <p:cNvGrpSpPr/>
          <p:nvPr/>
        </p:nvGrpSpPr>
        <p:grpSpPr>
          <a:xfrm>
            <a:off x="9181728" y="4715787"/>
            <a:ext cx="2670802" cy="2153708"/>
            <a:chOff x="9181728" y="4715787"/>
            <a:chExt cx="2670802" cy="2153708"/>
          </a:xfrm>
        </p:grpSpPr>
        <p:sp>
          <p:nvSpPr>
            <p:cNvPr id="6" name="Viive 5">
              <a:extLst>
                <a:ext uri="{FF2B5EF4-FFF2-40B4-BE49-F238E27FC236}">
                  <a16:creationId xmlns:a16="http://schemas.microsoft.com/office/drawing/2014/main" id="{0986578F-F331-60A2-7CAD-5504B8A225D2}"/>
                </a:ext>
              </a:extLst>
            </p:cNvPr>
            <p:cNvSpPr/>
            <p:nvPr/>
          </p:nvSpPr>
          <p:spPr>
            <a:xfrm rot="16200000">
              <a:off x="9155291" y="5611654"/>
              <a:ext cx="1284278" cy="123140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0" name="Kuva 9" descr="Kuva, joka sisältää kohteen kuvakaappaus, Grafiikka, logo, muotoilu&#10;&#10;Kuvaus luotu automaattisesti">
              <a:extLst>
                <a:ext uri="{FF2B5EF4-FFF2-40B4-BE49-F238E27FC236}">
                  <a16:creationId xmlns:a16="http://schemas.microsoft.com/office/drawing/2014/main" id="{258E4ACD-ABDD-6BC9-02F3-8E7DDF4A4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5579" y="6110582"/>
              <a:ext cx="1058617" cy="453693"/>
            </a:xfrm>
            <a:prstGeom prst="rect">
              <a:avLst/>
            </a:prstGeom>
          </p:spPr>
        </p:pic>
        <p:sp>
          <p:nvSpPr>
            <p:cNvPr id="13" name="Viive 1">
              <a:extLst>
                <a:ext uri="{FF2B5EF4-FFF2-40B4-BE49-F238E27FC236}">
                  <a16:creationId xmlns:a16="http://schemas.microsoft.com/office/drawing/2014/main" id="{AEA0C3B4-89DC-C09F-4EE6-518EC2D2E119}"/>
                </a:ext>
              </a:extLst>
            </p:cNvPr>
            <p:cNvSpPr/>
            <p:nvPr/>
          </p:nvSpPr>
          <p:spPr>
            <a:xfrm rot="16200000">
              <a:off x="10159974" y="5176939"/>
              <a:ext cx="2153708" cy="1231404"/>
            </a:xfrm>
            <a:custGeom>
              <a:avLst/>
              <a:gdLst>
                <a:gd name="connsiteX0" fmla="*/ 0 w 1284278"/>
                <a:gd name="connsiteY0" fmla="*/ 0 h 1231403"/>
                <a:gd name="connsiteX1" fmla="*/ 642139 w 1284278"/>
                <a:gd name="connsiteY1" fmla="*/ 0 h 1231403"/>
                <a:gd name="connsiteX2" fmla="*/ 1284278 w 1284278"/>
                <a:gd name="connsiteY2" fmla="*/ 615702 h 1231403"/>
                <a:gd name="connsiteX3" fmla="*/ 642139 w 1284278"/>
                <a:gd name="connsiteY3" fmla="*/ 1231404 h 1231403"/>
                <a:gd name="connsiteX4" fmla="*/ 0 w 1284278"/>
                <a:gd name="connsiteY4" fmla="*/ 1231403 h 1231403"/>
                <a:gd name="connsiteX5" fmla="*/ 0 w 1284278"/>
                <a:gd name="connsiteY5" fmla="*/ 0 h 1231403"/>
                <a:gd name="connsiteX0" fmla="*/ 0 w 1584082"/>
                <a:gd name="connsiteY0" fmla="*/ 7498 h 1231404"/>
                <a:gd name="connsiteX1" fmla="*/ 941943 w 1584082"/>
                <a:gd name="connsiteY1" fmla="*/ 0 h 1231404"/>
                <a:gd name="connsiteX2" fmla="*/ 1584082 w 1584082"/>
                <a:gd name="connsiteY2" fmla="*/ 615702 h 1231404"/>
                <a:gd name="connsiteX3" fmla="*/ 941943 w 1584082"/>
                <a:gd name="connsiteY3" fmla="*/ 1231404 h 1231404"/>
                <a:gd name="connsiteX4" fmla="*/ 299804 w 1584082"/>
                <a:gd name="connsiteY4" fmla="*/ 1231403 h 1231404"/>
                <a:gd name="connsiteX5" fmla="*/ 0 w 1584082"/>
                <a:gd name="connsiteY5" fmla="*/ 7498 h 1231404"/>
                <a:gd name="connsiteX0" fmla="*/ 7494 w 1591576"/>
                <a:gd name="connsiteY0" fmla="*/ 7498 h 1238898"/>
                <a:gd name="connsiteX1" fmla="*/ 949437 w 1591576"/>
                <a:gd name="connsiteY1" fmla="*/ 0 h 1238898"/>
                <a:gd name="connsiteX2" fmla="*/ 1591576 w 1591576"/>
                <a:gd name="connsiteY2" fmla="*/ 615702 h 1238898"/>
                <a:gd name="connsiteX3" fmla="*/ 949437 w 1591576"/>
                <a:gd name="connsiteY3" fmla="*/ 1231404 h 1238898"/>
                <a:gd name="connsiteX4" fmla="*/ 0 w 1591576"/>
                <a:gd name="connsiteY4" fmla="*/ 1238898 h 1238898"/>
                <a:gd name="connsiteX5" fmla="*/ 7494 w 1591576"/>
                <a:gd name="connsiteY5" fmla="*/ 7498 h 1238898"/>
                <a:gd name="connsiteX0" fmla="*/ 0 w 2153708"/>
                <a:gd name="connsiteY0" fmla="*/ 3 h 1238898"/>
                <a:gd name="connsiteX1" fmla="*/ 1511569 w 2153708"/>
                <a:gd name="connsiteY1" fmla="*/ 0 h 1238898"/>
                <a:gd name="connsiteX2" fmla="*/ 2153708 w 2153708"/>
                <a:gd name="connsiteY2" fmla="*/ 615702 h 1238898"/>
                <a:gd name="connsiteX3" fmla="*/ 1511569 w 2153708"/>
                <a:gd name="connsiteY3" fmla="*/ 1231404 h 1238898"/>
                <a:gd name="connsiteX4" fmla="*/ 562132 w 2153708"/>
                <a:gd name="connsiteY4" fmla="*/ 1238898 h 1238898"/>
                <a:gd name="connsiteX5" fmla="*/ 0 w 2153708"/>
                <a:gd name="connsiteY5" fmla="*/ 3 h 1238898"/>
                <a:gd name="connsiteX0" fmla="*/ 0 w 2153708"/>
                <a:gd name="connsiteY0" fmla="*/ 3 h 1231404"/>
                <a:gd name="connsiteX1" fmla="*/ 1511569 w 2153708"/>
                <a:gd name="connsiteY1" fmla="*/ 0 h 1231404"/>
                <a:gd name="connsiteX2" fmla="*/ 2153708 w 2153708"/>
                <a:gd name="connsiteY2" fmla="*/ 615702 h 1231404"/>
                <a:gd name="connsiteX3" fmla="*/ 1511569 w 2153708"/>
                <a:gd name="connsiteY3" fmla="*/ 1231404 h 1231404"/>
                <a:gd name="connsiteX4" fmla="*/ 1 w 2153708"/>
                <a:gd name="connsiteY4" fmla="*/ 1231403 h 1231404"/>
                <a:gd name="connsiteX5" fmla="*/ 0 w 2153708"/>
                <a:gd name="connsiteY5" fmla="*/ 3 h 1231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3708" h="1231404">
                  <a:moveTo>
                    <a:pt x="0" y="3"/>
                  </a:moveTo>
                  <a:lnTo>
                    <a:pt x="1511569" y="0"/>
                  </a:lnTo>
                  <a:cubicBezTo>
                    <a:pt x="1866213" y="0"/>
                    <a:pt x="2153708" y="275659"/>
                    <a:pt x="2153708" y="615702"/>
                  </a:cubicBezTo>
                  <a:cubicBezTo>
                    <a:pt x="2153708" y="955745"/>
                    <a:pt x="1866213" y="1231404"/>
                    <a:pt x="1511569" y="1231404"/>
                  </a:cubicBezTo>
                  <a:lnTo>
                    <a:pt x="1" y="1231403"/>
                  </a:lnTo>
                  <a:cubicBezTo>
                    <a:pt x="1" y="820936"/>
                    <a:pt x="0" y="410470"/>
                    <a:pt x="0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5" name="Kuva 14" descr="Kuva, joka sisältää kohteen teksti, Fontti, logo, Sähkönsininen&#10;&#10;Kuvaus luotu automaattisesti">
              <a:extLst>
                <a:ext uri="{FF2B5EF4-FFF2-40B4-BE49-F238E27FC236}">
                  <a16:creationId xmlns:a16="http://schemas.microsoft.com/office/drawing/2014/main" id="{2E014C5A-246E-E264-9C05-69F2D2649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85594" y="5734123"/>
              <a:ext cx="658482" cy="320780"/>
            </a:xfrm>
            <a:prstGeom prst="rect">
              <a:avLst/>
            </a:prstGeom>
          </p:spPr>
        </p:pic>
        <p:pic>
          <p:nvPicPr>
            <p:cNvPr id="16" name="Kuva 15">
              <a:extLst>
                <a:ext uri="{FF2B5EF4-FFF2-40B4-BE49-F238E27FC236}">
                  <a16:creationId xmlns:a16="http://schemas.microsoft.com/office/drawing/2014/main" id="{20C18AD3-A490-7D30-4FEB-9EFD7A75D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57578" y="5238253"/>
              <a:ext cx="1148739" cy="320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5751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A916687-34D3-2787-92E9-737C98B98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696" y="849329"/>
            <a:ext cx="5793607" cy="1464493"/>
          </a:xfrm>
        </p:spPr>
        <p:txBody>
          <a:bodyPr>
            <a:normAutofit/>
          </a:bodyPr>
          <a:lstStyle/>
          <a:p>
            <a:r>
              <a:rPr lang="fi-FI" dirty="0">
                <a:latin typeface="Arial Black" panose="020B0A04020102020204" pitchFamily="34" charset="0"/>
              </a:rPr>
              <a:t>Ruokavienti vahvistaa taloutta 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9C8A4D07-7C3E-AB0C-4758-731AB60335FE}"/>
              </a:ext>
            </a:extLst>
          </p:cNvPr>
          <p:cNvSpPr txBox="1"/>
          <p:nvPr/>
        </p:nvSpPr>
        <p:spPr>
          <a:xfrm>
            <a:off x="944076" y="2459486"/>
            <a:ext cx="4631533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130675" algn="l"/>
              </a:tabLst>
            </a:pPr>
            <a:r>
              <a:rPr lang="fi-FI" dirty="0">
                <a:solidFill>
                  <a:srgbClr val="2D31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Elintarvikeviennin kasvu parantaa kotimaisen tuotannon kannattavuutta,  vahvistaa maamme kauppatasetta ja lisää työpaikkoja Suomeen.</a:t>
            </a:r>
          </a:p>
          <a:p>
            <a:pPr>
              <a:tabLst>
                <a:tab pos="4130675" algn="l"/>
              </a:tabLst>
            </a:pPr>
            <a:endParaRPr lang="fi-FI" dirty="0">
              <a:solidFill>
                <a:srgbClr val="2D319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4130675" algn="l"/>
              </a:tabLst>
            </a:pPr>
            <a:r>
              <a:rPr lang="fi-FI" sz="2400" b="1" i="1" dirty="0">
                <a:solidFill>
                  <a:srgbClr val="2D31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”Elintarvikeviennin tuplaaminen tuottaa 15 000 uutta työpaikkaa”.</a:t>
            </a:r>
          </a:p>
          <a:p>
            <a:pPr>
              <a:tabLst>
                <a:tab pos="4130675" algn="l"/>
              </a:tabLst>
            </a:pPr>
            <a:endParaRPr lang="fi-FI" dirty="0">
              <a:solidFill>
                <a:srgbClr val="2D319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4130675" algn="l"/>
              </a:tabLst>
            </a:pPr>
            <a:r>
              <a:rPr lang="fi-FI" dirty="0">
                <a:solidFill>
                  <a:srgbClr val="2D319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Kestävä ja kannattava ruokajärjestelmä parahtaa elintarvikeviennin kilpailukykyä.</a:t>
            </a:r>
          </a:p>
        </p:txBody>
      </p:sp>
      <p:graphicFrame>
        <p:nvGraphicFramePr>
          <p:cNvPr id="9" name="Kaaviokuva 8">
            <a:extLst>
              <a:ext uri="{FF2B5EF4-FFF2-40B4-BE49-F238E27FC236}">
                <a16:creationId xmlns:a16="http://schemas.microsoft.com/office/drawing/2014/main" id="{A9BA11AE-DBFC-8208-218B-3311274728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7980671"/>
              </p:ext>
            </p:extLst>
          </p:nvPr>
        </p:nvGraphicFramePr>
        <p:xfrm>
          <a:off x="5188017" y="730067"/>
          <a:ext cx="6670307" cy="4829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2" descr="57ea1b34-17ca-a3bd-b14b-c303307c249b (4500×4500)">
            <a:extLst>
              <a:ext uri="{FF2B5EF4-FFF2-40B4-BE49-F238E27FC236}">
                <a16:creationId xmlns:a16="http://schemas.microsoft.com/office/drawing/2014/main" id="{29B708F2-DC6A-F9DF-7045-F5605A097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282" y="6074754"/>
            <a:ext cx="529980" cy="52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585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632A5A-4081-B77D-4803-4B956C946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Ruokaviennin yrityslähtöisen kasvualustan kehittäminen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F991E384-8768-2215-6E93-5EED1A2B2D5D}"/>
              </a:ext>
            </a:extLst>
          </p:cNvPr>
          <p:cNvSpPr txBox="1"/>
          <p:nvPr/>
        </p:nvSpPr>
        <p:spPr>
          <a:xfrm>
            <a:off x="9076543" y="2356712"/>
            <a:ext cx="2487618" cy="215956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D4FCF"/>
              </a:buClr>
              <a:buSzTx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Ruokatieto 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johtaa ja koordinoi yrityslähtöisen strategian valmistelua ja toimenpanoa yhdessä vientiyritysten ja 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SUVI</a:t>
            </a:r>
            <a:r>
              <a:rPr lang="fi-FI" b="1" dirty="0">
                <a:solidFill>
                  <a:srgbClr val="2D3192"/>
                </a:solidFill>
                <a:latin typeface="Calibri" panose="020F0502020204030204"/>
              </a:rPr>
              <a:t>:n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kanssa.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D4FCF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2D319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BBF98762-E4D7-07F5-D430-FC4460417117}"/>
              </a:ext>
            </a:extLst>
          </p:cNvPr>
          <p:cNvSpPr/>
          <p:nvPr/>
        </p:nvSpPr>
        <p:spPr>
          <a:xfrm>
            <a:off x="1161737" y="2689679"/>
            <a:ext cx="2330971" cy="2330971"/>
          </a:xfrm>
          <a:prstGeom prst="ellipse">
            <a:avLst/>
          </a:prstGeom>
          <a:solidFill>
            <a:srgbClr val="2D31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dirty="0">
                <a:solidFill>
                  <a:schemeClr val="bg1"/>
                </a:solidFill>
                <a:latin typeface="+mj-lt"/>
              </a:rPr>
              <a:t>1</a:t>
            </a:r>
          </a:p>
          <a:p>
            <a:pPr algn="ctr"/>
            <a:r>
              <a:rPr lang="fi-FI" dirty="0"/>
              <a:t>Suomen mallin luominen yritysvetoisella strategialla</a:t>
            </a:r>
          </a:p>
          <a:p>
            <a:pPr algn="ctr"/>
            <a:endParaRPr lang="fi-FI" dirty="0"/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EA325E21-94C1-11AC-773F-7643929BFCAF}"/>
              </a:ext>
            </a:extLst>
          </p:cNvPr>
          <p:cNvSpPr/>
          <p:nvPr/>
        </p:nvSpPr>
        <p:spPr>
          <a:xfrm>
            <a:off x="3698169" y="2689679"/>
            <a:ext cx="2330971" cy="2330971"/>
          </a:xfrm>
          <a:prstGeom prst="ellipse">
            <a:avLst/>
          </a:prstGeom>
          <a:solidFill>
            <a:srgbClr val="2D31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dirty="0">
                <a:solidFill>
                  <a:schemeClr val="bg1"/>
                </a:solidFill>
                <a:latin typeface="+mj-lt"/>
              </a:rPr>
              <a:t>2</a:t>
            </a:r>
            <a:endParaRPr lang="fi-FI" sz="3200" dirty="0">
              <a:latin typeface="+mj-lt"/>
            </a:endParaRPr>
          </a:p>
          <a:p>
            <a:pPr algn="ctr"/>
            <a:r>
              <a:rPr lang="fi-FI" dirty="0"/>
              <a:t>Strategian johtaminen ja kääntäminen käytännön toimiksi</a:t>
            </a:r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D639BE9E-AFAE-AD89-8B08-4B757C6D7DA5}"/>
              </a:ext>
            </a:extLst>
          </p:cNvPr>
          <p:cNvSpPr/>
          <p:nvPr/>
        </p:nvSpPr>
        <p:spPr>
          <a:xfrm>
            <a:off x="6254092" y="2721655"/>
            <a:ext cx="2330971" cy="2330971"/>
          </a:xfrm>
          <a:prstGeom prst="ellipse">
            <a:avLst/>
          </a:prstGeom>
          <a:solidFill>
            <a:srgbClr val="2D31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3200" dirty="0">
                <a:solidFill>
                  <a:schemeClr val="bg1"/>
                </a:solidFill>
                <a:latin typeface="+mj-lt"/>
              </a:rPr>
              <a:t>3</a:t>
            </a:r>
            <a:endParaRPr lang="fi-FI" sz="3200" dirty="0">
              <a:latin typeface="+mj-lt"/>
            </a:endParaRPr>
          </a:p>
          <a:p>
            <a:pPr algn="ctr"/>
            <a:r>
              <a:rPr lang="fi-FI" dirty="0"/>
              <a:t>Ekosysteemin toimijoiden yhdistäminen ja keskustelun fasilitointi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3A90E511-FD45-59F0-8E54-0F7600B07C76}"/>
              </a:ext>
            </a:extLst>
          </p:cNvPr>
          <p:cNvSpPr txBox="1"/>
          <p:nvPr/>
        </p:nvSpPr>
        <p:spPr>
          <a:xfrm>
            <a:off x="964647" y="2298736"/>
            <a:ext cx="7838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latin typeface="+mj-lt"/>
              </a:rPr>
              <a:t>Hankkeen tavoitteet</a:t>
            </a:r>
          </a:p>
        </p:txBody>
      </p:sp>
      <p:sp>
        <p:nvSpPr>
          <p:cNvPr id="12" name="Viisikulmio 11">
            <a:extLst>
              <a:ext uri="{FF2B5EF4-FFF2-40B4-BE49-F238E27FC236}">
                <a16:creationId xmlns:a16="http://schemas.microsoft.com/office/drawing/2014/main" id="{5DC40091-3570-6202-FA1E-97061DEDF2CB}"/>
              </a:ext>
            </a:extLst>
          </p:cNvPr>
          <p:cNvSpPr/>
          <p:nvPr/>
        </p:nvSpPr>
        <p:spPr>
          <a:xfrm>
            <a:off x="1037217" y="5231567"/>
            <a:ext cx="7838130" cy="364903"/>
          </a:xfrm>
          <a:prstGeom prst="homePlate">
            <a:avLst/>
          </a:prstGeom>
          <a:solidFill>
            <a:srgbClr val="D38A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Elintarvikevienti kasvaa kannattavasti</a:t>
            </a:r>
          </a:p>
        </p:txBody>
      </p:sp>
      <p:sp>
        <p:nvSpPr>
          <p:cNvPr id="3" name="Dian numeron paikkamerkki 5">
            <a:extLst>
              <a:ext uri="{FF2B5EF4-FFF2-40B4-BE49-F238E27FC236}">
                <a16:creationId xmlns:a16="http://schemas.microsoft.com/office/drawing/2014/main" id="{E48577F6-329C-7F84-AFA1-5EB1AF314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1102" y="230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fld id="{772E0C63-111C-46F5-9624-E08CDAB874D7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9541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BA714-03E3-7A46-99E2-F47FC668B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E6347-77B7-B117-8601-F974E89FF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rgbClr val="2D3192"/>
                </a:solidFill>
              </a:rPr>
              <a:t>SISÄLTÖ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ECF76F-E67D-619C-ECC2-8A5DD1081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solidFill>
                  <a:srgbClr val="2D3192"/>
                </a:solidFill>
              </a:rPr>
              <a:t>Suomalainen ruokaketju lukuina</a:t>
            </a:r>
          </a:p>
          <a:p>
            <a:r>
              <a:rPr lang="fi-FI" dirty="0">
                <a:solidFill>
                  <a:srgbClr val="2D3192"/>
                </a:solidFill>
              </a:rPr>
              <a:t>Elintarvikeviennin kehitys verrokkimaissa</a:t>
            </a:r>
          </a:p>
          <a:p>
            <a:r>
              <a:rPr lang="fi-FI" b="1" dirty="0">
                <a:solidFill>
                  <a:srgbClr val="2D3192"/>
                </a:solidFill>
              </a:rPr>
              <a:t>Yritysvetoinen elintarvikeviennin kasvualusta</a:t>
            </a:r>
          </a:p>
          <a:p>
            <a:pPr lvl="1"/>
            <a:r>
              <a:rPr lang="fi-FI" dirty="0">
                <a:solidFill>
                  <a:srgbClr val="2D3192"/>
                </a:solidFill>
              </a:rPr>
              <a:t>Yleiskuva</a:t>
            </a:r>
          </a:p>
          <a:p>
            <a:pPr lvl="1"/>
            <a:r>
              <a:rPr lang="fi-FI" dirty="0">
                <a:solidFill>
                  <a:srgbClr val="2D3192"/>
                </a:solidFill>
              </a:rPr>
              <a:t>Tavoitteet</a:t>
            </a:r>
          </a:p>
          <a:p>
            <a:pPr lvl="1"/>
            <a:r>
              <a:rPr lang="fi-FI" b="1" dirty="0">
                <a:solidFill>
                  <a:srgbClr val="2D3192"/>
                </a:solidFill>
              </a:rPr>
              <a:t>Painopisteet</a:t>
            </a:r>
          </a:p>
          <a:p>
            <a:r>
              <a:rPr lang="fi-FI" dirty="0">
                <a:solidFill>
                  <a:srgbClr val="2D3192"/>
                </a:solidFill>
              </a:rPr>
              <a:t>Aktiviteetit elintarvike viennissä</a:t>
            </a:r>
          </a:p>
          <a:p>
            <a:endParaRPr lang="fi-FI" dirty="0">
              <a:solidFill>
                <a:srgbClr val="2D3192"/>
              </a:solidFill>
            </a:endParaRPr>
          </a:p>
          <a:p>
            <a:endParaRPr lang="fi-FI" dirty="0">
              <a:solidFill>
                <a:srgbClr val="2D319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488088-1244-F59F-400F-F8A08D464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4872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9B507-BCC9-4FDA-1769-9ACB4AE96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>
            <a:extLst>
              <a:ext uri="{FF2B5EF4-FFF2-40B4-BE49-F238E27FC236}">
                <a16:creationId xmlns:a16="http://schemas.microsoft.com/office/drawing/2014/main" id="{7D329091-991F-2BA8-DE16-A5B0FFCEC50D}"/>
              </a:ext>
            </a:extLst>
          </p:cNvPr>
          <p:cNvSpPr txBox="1">
            <a:spLocks/>
          </p:cNvSpPr>
          <p:nvPr/>
        </p:nvSpPr>
        <p:spPr>
          <a:xfrm>
            <a:off x="936562" y="420753"/>
            <a:ext cx="10856999" cy="1936378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400" b="0" i="0" u="none" strike="noStrike" kern="1200" cap="none" spc="0" normalizeH="0" baseline="0" noProof="0" dirty="0">
                <a:ln>
                  <a:noFill/>
                </a:ln>
                <a:solidFill>
                  <a:srgbClr val="2E3192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Elintarvikeviennin strategia ja johtamismalli</a:t>
            </a:r>
            <a:r>
              <a:rPr lang="fi-FI" dirty="0">
                <a:solidFill>
                  <a:srgbClr val="2E3192"/>
                </a:solidFill>
                <a:latin typeface="Arial Black" panose="020B0A04020102020204" pitchFamily="34" charset="0"/>
              </a:rPr>
              <a:t>n tavoitteet (</a:t>
            </a:r>
            <a:r>
              <a:rPr kumimoji="0" lang="fi-FI" sz="4400" b="0" i="0" u="none" strike="noStrike" kern="1200" cap="none" spc="0" normalizeH="0" baseline="0" noProof="0" dirty="0">
                <a:ln>
                  <a:noFill/>
                </a:ln>
                <a:solidFill>
                  <a:srgbClr val="2E3192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Ruokatieto ry)</a:t>
            </a:r>
            <a:br>
              <a:rPr kumimoji="0" lang="fi-FI" sz="3600" b="0" i="0" u="none" strike="noStrike" kern="1200" cap="none" spc="0" normalizeH="0" baseline="0" noProof="0" dirty="0">
                <a:ln>
                  <a:noFill/>
                </a:ln>
                <a:solidFill>
                  <a:srgbClr val="2E3192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</a:br>
            <a:endParaRPr kumimoji="0" lang="fi-FI" sz="3100" b="0" i="0" u="none" strike="noStrike" kern="1200" cap="none" spc="0" normalizeH="0" baseline="0" noProof="0" dirty="0">
              <a:ln>
                <a:noFill/>
              </a:ln>
              <a:solidFill>
                <a:srgbClr val="2E3192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29EF2E3-D487-16D7-1E80-EE6606325470}"/>
              </a:ext>
            </a:extLst>
          </p:cNvPr>
          <p:cNvSpPr txBox="1">
            <a:spLocks/>
          </p:cNvSpPr>
          <p:nvPr/>
        </p:nvSpPr>
        <p:spPr>
          <a:xfrm>
            <a:off x="9211102" y="4207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E0C63-111C-46F5-9624-E08CDAB874D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Source Sans Pro" panose="020B0503030403020204" pitchFamily="34" charset="77"/>
              <a:ea typeface="+mn-ea"/>
              <a:cs typeface="+mn-cs"/>
            </a:endParaRP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533CF24D-9A97-3B5F-7724-047C07B7E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05600"/>
            <a:ext cx="12192000" cy="146964"/>
          </a:xfrm>
          <a:prstGeom prst="rect">
            <a:avLst/>
          </a:prstGeom>
        </p:spPr>
      </p:pic>
      <p:sp>
        <p:nvSpPr>
          <p:cNvPr id="8" name="Vuokaaviosymboli: Tiedosto 7">
            <a:extLst>
              <a:ext uri="{FF2B5EF4-FFF2-40B4-BE49-F238E27FC236}">
                <a16:creationId xmlns:a16="http://schemas.microsoft.com/office/drawing/2014/main" id="{6D923EBE-E28A-1C61-8BCC-35C9EA480023}"/>
              </a:ext>
            </a:extLst>
          </p:cNvPr>
          <p:cNvSpPr/>
          <p:nvPr/>
        </p:nvSpPr>
        <p:spPr>
          <a:xfrm>
            <a:off x="1495466" y="2443487"/>
            <a:ext cx="1910080" cy="2860536"/>
          </a:xfrm>
          <a:prstGeom prst="flowChartDocument">
            <a:avLst/>
          </a:prstGeom>
          <a:noFill/>
          <a:ln>
            <a:solidFill>
              <a:srgbClr val="2D3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6741C408-D70A-F011-38E5-FA06E8EC6EF2}"/>
              </a:ext>
            </a:extLst>
          </p:cNvPr>
          <p:cNvSpPr txBox="1"/>
          <p:nvPr/>
        </p:nvSpPr>
        <p:spPr>
          <a:xfrm>
            <a:off x="1559650" y="2487260"/>
            <a:ext cx="18288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Kasvupolkujen määrittäminen</a:t>
            </a:r>
            <a:b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fi-FI" sz="8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Kohdemaat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Myyntikanavat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Tuoteryhmät</a:t>
            </a:r>
            <a:endParaRPr lang="fi-FI" sz="1200" dirty="0">
              <a:solidFill>
                <a:srgbClr val="2D3192"/>
              </a:solidFill>
              <a:latin typeface="Arial" panose="020B060402020202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200" dirty="0">
                <a:solidFill>
                  <a:srgbClr val="2D3192"/>
                </a:solidFill>
                <a:latin typeface="Arial" panose="020B0604020202020204"/>
              </a:rPr>
              <a:t>K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asvuinvestoinnit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200" dirty="0">
                <a:solidFill>
                  <a:srgbClr val="2D3192"/>
                </a:solidFill>
                <a:latin typeface="Arial" panose="020B0604020202020204"/>
              </a:rPr>
              <a:t>Hyödynnetään markkinatutkimusta j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vertaisoppimista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200" dirty="0">
                <a:solidFill>
                  <a:srgbClr val="2D3192"/>
                </a:solidFill>
                <a:latin typeface="Arial" panose="020B0604020202020204"/>
              </a:rPr>
              <a:t>Tunnistetaan klusterit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2D319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Vuokaaviosymboli: Tiedosto 9">
            <a:extLst>
              <a:ext uri="{FF2B5EF4-FFF2-40B4-BE49-F238E27FC236}">
                <a16:creationId xmlns:a16="http://schemas.microsoft.com/office/drawing/2014/main" id="{59A681B8-E12C-D437-61F9-32834124B15D}"/>
              </a:ext>
            </a:extLst>
          </p:cNvPr>
          <p:cNvSpPr/>
          <p:nvPr/>
        </p:nvSpPr>
        <p:spPr>
          <a:xfrm>
            <a:off x="3835854" y="2443487"/>
            <a:ext cx="1910080" cy="2860536"/>
          </a:xfrm>
          <a:prstGeom prst="flowChartDocument">
            <a:avLst/>
          </a:prstGeom>
          <a:noFill/>
          <a:ln>
            <a:solidFill>
              <a:srgbClr val="2D3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D40E173C-B73E-7C0E-4D51-AE9382F735C7}"/>
              </a:ext>
            </a:extLst>
          </p:cNvPr>
          <p:cNvSpPr txBox="1"/>
          <p:nvPr/>
        </p:nvSpPr>
        <p:spPr>
          <a:xfrm>
            <a:off x="3833232" y="2423508"/>
            <a:ext cx="18288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Ruokamaakuvan päivitys</a:t>
            </a:r>
            <a:b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fi-FI" sz="800" b="1" i="0" u="none" strike="noStrike" kern="1200" cap="none" spc="0" normalizeH="0" baseline="0" noProof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200">
                <a:solidFill>
                  <a:srgbClr val="2D3192"/>
                </a:solidFill>
                <a:latin typeface="Arial" panose="020B0604020202020204"/>
              </a:rPr>
              <a:t>S</a:t>
            </a: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uomalaisiin vahvuuksiin pohjautuva ruokamaakuva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200">
                <a:solidFill>
                  <a:srgbClr val="2D3192"/>
                </a:solidFill>
              </a:rPr>
              <a:t>Toteutetaan erillisrahoituksella hankkeen ulkopuolella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200">
                <a:solidFill>
                  <a:srgbClr val="2D3192"/>
                </a:solidFill>
                <a:latin typeface="Arial" panose="020B0604020202020204"/>
              </a:rPr>
              <a:t>Valtion omistama ja hallinnoima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srgbClr val="2D319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Vuokaaviosymboli: Tiedosto 11">
            <a:extLst>
              <a:ext uri="{FF2B5EF4-FFF2-40B4-BE49-F238E27FC236}">
                <a16:creationId xmlns:a16="http://schemas.microsoft.com/office/drawing/2014/main" id="{BCB69954-8C03-45AE-4C55-765AE031D2F7}"/>
              </a:ext>
            </a:extLst>
          </p:cNvPr>
          <p:cNvSpPr/>
          <p:nvPr/>
        </p:nvSpPr>
        <p:spPr>
          <a:xfrm>
            <a:off x="6150076" y="2443487"/>
            <a:ext cx="1910080" cy="2860536"/>
          </a:xfrm>
          <a:prstGeom prst="flowChartDocument">
            <a:avLst/>
          </a:prstGeom>
          <a:noFill/>
          <a:ln>
            <a:solidFill>
              <a:srgbClr val="2D3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05A3D790-E032-9A39-19C9-9C4FD1413125}"/>
              </a:ext>
            </a:extLst>
          </p:cNvPr>
          <p:cNvSpPr txBox="1"/>
          <p:nvPr/>
        </p:nvSpPr>
        <p:spPr>
          <a:xfrm>
            <a:off x="6135602" y="2423508"/>
            <a:ext cx="1828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Pysyvät rakenteet ja johtamisjärjestelmä </a:t>
            </a:r>
            <a:r>
              <a:rPr kumimoji="0" lang="fi-FI" sz="800" b="1" i="0" u="none" strike="noStrike" kern="1200" cap="none" spc="0" normalizeH="0" baseline="0" noProof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200">
                <a:solidFill>
                  <a:srgbClr val="2D3192"/>
                </a:solidFill>
                <a:latin typeface="Arial" panose="020B0604020202020204"/>
              </a:rPr>
              <a:t>Ruokaviennin ohjausryhmä </a:t>
            </a: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Kansallisen ruokastrategian Ruokaneuvoston osana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Koordinoi ja ohjaa strategiaa</a:t>
            </a:r>
          </a:p>
        </p:txBody>
      </p:sp>
      <p:sp>
        <p:nvSpPr>
          <p:cNvPr id="17" name="Vuokaaviosymboli: Tiedosto 16">
            <a:extLst>
              <a:ext uri="{FF2B5EF4-FFF2-40B4-BE49-F238E27FC236}">
                <a16:creationId xmlns:a16="http://schemas.microsoft.com/office/drawing/2014/main" id="{FE251BEE-C255-2D78-795A-5B9A76EE9234}"/>
              </a:ext>
            </a:extLst>
          </p:cNvPr>
          <p:cNvSpPr/>
          <p:nvPr/>
        </p:nvSpPr>
        <p:spPr>
          <a:xfrm>
            <a:off x="8490464" y="2443487"/>
            <a:ext cx="1910080" cy="2860536"/>
          </a:xfrm>
          <a:prstGeom prst="flowChartDocument">
            <a:avLst/>
          </a:prstGeom>
          <a:noFill/>
          <a:ln>
            <a:solidFill>
              <a:srgbClr val="2D3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236F61DD-A4F6-3879-DF50-CD81C8157ECC}"/>
              </a:ext>
            </a:extLst>
          </p:cNvPr>
          <p:cNvSpPr txBox="1"/>
          <p:nvPr/>
        </p:nvSpPr>
        <p:spPr>
          <a:xfrm>
            <a:off x="8571744" y="2472100"/>
            <a:ext cx="1828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Valtion vientipalvelut</a:t>
            </a:r>
            <a:b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fi-FI" sz="800" b="1" i="0" u="none" strike="noStrike" kern="1200" cap="none" spc="0" normalizeH="0" baseline="0" noProof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Tukevat vientiyrityksiä valikoiduilla kohdemarkkinoilla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Go-to-Market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Close-the-Deal</a:t>
            </a: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srgbClr val="2D319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200" err="1">
                <a:solidFill>
                  <a:srgbClr val="2D3192"/>
                </a:solidFill>
                <a:latin typeface="Arial" panose="020B0604020202020204"/>
              </a:rPr>
              <a:t>Government</a:t>
            </a:r>
            <a:r>
              <a:rPr lang="fi-FI" sz="1200">
                <a:solidFill>
                  <a:srgbClr val="2D3192"/>
                </a:solidFill>
                <a:latin typeface="Arial" panose="020B0604020202020204"/>
              </a:rPr>
              <a:t>-to-</a:t>
            </a:r>
            <a:r>
              <a:rPr lang="fi-FI" sz="1200" err="1">
                <a:solidFill>
                  <a:srgbClr val="2D3192"/>
                </a:solidFill>
                <a:latin typeface="Arial" panose="020B0604020202020204"/>
              </a:rPr>
              <a:t>Government</a:t>
            </a:r>
            <a:endParaRPr lang="fi-FI" sz="1200">
              <a:solidFill>
                <a:srgbClr val="2D3192"/>
              </a:solidFill>
              <a:latin typeface="Arial" panose="020B060402020202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Rahoitustyökalut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200">
                <a:solidFill>
                  <a:srgbClr val="2D3192"/>
                </a:solidFill>
                <a:latin typeface="Arial" panose="020B0604020202020204"/>
              </a:rPr>
              <a:t>Koulutus</a:t>
            </a: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srgbClr val="2D319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23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9B507-BCC9-4FDA-1769-9ACB4AE96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>
            <a:extLst>
              <a:ext uri="{FF2B5EF4-FFF2-40B4-BE49-F238E27FC236}">
                <a16:creationId xmlns:a16="http://schemas.microsoft.com/office/drawing/2014/main" id="{7D329091-991F-2BA8-DE16-A5B0FFCEC50D}"/>
              </a:ext>
            </a:extLst>
          </p:cNvPr>
          <p:cNvSpPr txBox="1">
            <a:spLocks/>
          </p:cNvSpPr>
          <p:nvPr/>
        </p:nvSpPr>
        <p:spPr>
          <a:xfrm>
            <a:off x="965654" y="772580"/>
            <a:ext cx="10856999" cy="1936378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fi-FI" dirty="0">
                <a:solidFill>
                  <a:srgbClr val="2E3192"/>
                </a:solidFill>
                <a:latin typeface="Arial Black" panose="020B0A04020102020204" pitchFamily="34" charset="0"/>
              </a:rPr>
              <a:t>Kestävä operatiivinen viennin rakenne</a:t>
            </a:r>
            <a:br>
              <a:rPr lang="fi-FI" sz="3600" dirty="0">
                <a:solidFill>
                  <a:srgbClr val="2E3192"/>
                </a:solidFill>
                <a:latin typeface="Arial Black" panose="020B0A04020102020204" pitchFamily="34" charset="0"/>
              </a:rPr>
            </a:br>
            <a:r>
              <a:rPr lang="fi-FI" sz="3600" dirty="0" err="1">
                <a:solidFill>
                  <a:srgbClr val="2E3192"/>
                </a:solidFill>
                <a:latin typeface="Arial Black" panose="020B0A04020102020204" pitchFamily="34" charset="0"/>
              </a:rPr>
              <a:t>SUVI:n</a:t>
            </a:r>
            <a:r>
              <a:rPr lang="fi-FI" sz="3600" dirty="0">
                <a:solidFill>
                  <a:srgbClr val="2E3192"/>
                </a:solidFill>
                <a:latin typeface="Arial Black" panose="020B0A04020102020204" pitchFamily="34" charset="0"/>
              </a:rPr>
              <a:t> tarjoamat vienninedistämisen palvelut</a:t>
            </a:r>
            <a:br>
              <a:rPr lang="fi-FI" sz="3600" dirty="0">
                <a:solidFill>
                  <a:srgbClr val="2E3192"/>
                </a:solidFill>
                <a:latin typeface="Arial Black" panose="020B0A04020102020204" pitchFamily="34" charset="0"/>
              </a:rPr>
            </a:br>
            <a:r>
              <a:rPr lang="fi-FI" sz="2900" dirty="0">
                <a:solidFill>
                  <a:srgbClr val="2E3192"/>
                </a:solidFill>
                <a:latin typeface="Arial Black" panose="020B0A04020102020204" pitchFamily="34" charset="0"/>
              </a:rPr>
              <a:t>Neljä yrityslähtöisen viennin kasvualustan ”pilaria”</a:t>
            </a:r>
            <a:br>
              <a:rPr lang="fi-FI" sz="3600" dirty="0">
                <a:solidFill>
                  <a:srgbClr val="2E3192"/>
                </a:solidFill>
                <a:latin typeface="Arial Black" panose="020B0A04020102020204" pitchFamily="34" charset="0"/>
              </a:rPr>
            </a:br>
            <a:endParaRPr lang="fi-FI" sz="3100" dirty="0">
              <a:solidFill>
                <a:srgbClr val="2E31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29EF2E3-D487-16D7-1E80-EE6606325470}"/>
              </a:ext>
            </a:extLst>
          </p:cNvPr>
          <p:cNvSpPr txBox="1">
            <a:spLocks/>
          </p:cNvSpPr>
          <p:nvPr/>
        </p:nvSpPr>
        <p:spPr>
          <a:xfrm>
            <a:off x="9211102" y="4207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2E0C63-111C-46F5-9624-E08CDAB874D7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533CF24D-9A97-3B5F-7724-047C07B7E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05600"/>
            <a:ext cx="12192000" cy="146964"/>
          </a:xfrm>
          <a:prstGeom prst="rect">
            <a:avLst/>
          </a:prstGeom>
        </p:spPr>
      </p:pic>
      <p:sp>
        <p:nvSpPr>
          <p:cNvPr id="8" name="Vuokaaviosymboli: Tiedosto 7">
            <a:extLst>
              <a:ext uri="{FF2B5EF4-FFF2-40B4-BE49-F238E27FC236}">
                <a16:creationId xmlns:a16="http://schemas.microsoft.com/office/drawing/2014/main" id="{6D923EBE-E28A-1C61-8BCC-35C9EA480023}"/>
              </a:ext>
            </a:extLst>
          </p:cNvPr>
          <p:cNvSpPr/>
          <p:nvPr/>
        </p:nvSpPr>
        <p:spPr>
          <a:xfrm>
            <a:off x="1436472" y="2708958"/>
            <a:ext cx="1910080" cy="2860536"/>
          </a:xfrm>
          <a:prstGeom prst="flowChartDocument">
            <a:avLst/>
          </a:prstGeom>
          <a:noFill/>
          <a:ln>
            <a:solidFill>
              <a:srgbClr val="2D3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6741C408-D70A-F011-38E5-FA06E8EC6EF2}"/>
              </a:ext>
            </a:extLst>
          </p:cNvPr>
          <p:cNvSpPr txBox="1"/>
          <p:nvPr/>
        </p:nvSpPr>
        <p:spPr>
          <a:xfrm>
            <a:off x="1517752" y="2905275"/>
            <a:ext cx="1828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b="1" dirty="0">
                <a:solidFill>
                  <a:srgbClr val="2D3192"/>
                </a:solidFill>
              </a:rPr>
              <a:t>Vientitiedon-hallinnan järjestelmä</a:t>
            </a:r>
            <a:br>
              <a:rPr lang="fi-FI" sz="1400" b="1" dirty="0">
                <a:solidFill>
                  <a:srgbClr val="2D3192"/>
                </a:solidFill>
              </a:rPr>
            </a:br>
            <a:r>
              <a:rPr lang="fi-FI" sz="800" b="1" dirty="0">
                <a:solidFill>
                  <a:srgbClr val="2D3192"/>
                </a:solidFill>
              </a:rPr>
              <a:t>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200" dirty="0">
                <a:solidFill>
                  <a:srgbClr val="2D3192"/>
                </a:solidFill>
              </a:rPr>
              <a:t>Product </a:t>
            </a:r>
            <a:r>
              <a:rPr lang="fi-FI" sz="1200" dirty="0" err="1">
                <a:solidFill>
                  <a:srgbClr val="2D3192"/>
                </a:solidFill>
              </a:rPr>
              <a:t>Information</a:t>
            </a:r>
            <a:r>
              <a:rPr lang="fi-FI" sz="1200" dirty="0">
                <a:solidFill>
                  <a:srgbClr val="2D3192"/>
                </a:solidFill>
              </a:rPr>
              <a:t> Management (PIM)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200" dirty="0">
                <a:solidFill>
                  <a:srgbClr val="2D3192"/>
                </a:solidFill>
              </a:rPr>
              <a:t>Esittelee vientituotteet ja yritykset kansainvälisesti</a:t>
            </a:r>
          </a:p>
        </p:txBody>
      </p:sp>
      <p:sp>
        <p:nvSpPr>
          <p:cNvPr id="10" name="Vuokaaviosymboli: Tiedosto 9">
            <a:extLst>
              <a:ext uri="{FF2B5EF4-FFF2-40B4-BE49-F238E27FC236}">
                <a16:creationId xmlns:a16="http://schemas.microsoft.com/office/drawing/2014/main" id="{59A681B8-E12C-D437-61F9-32834124B15D}"/>
              </a:ext>
            </a:extLst>
          </p:cNvPr>
          <p:cNvSpPr/>
          <p:nvPr/>
        </p:nvSpPr>
        <p:spPr>
          <a:xfrm>
            <a:off x="3776860" y="2708958"/>
            <a:ext cx="1910080" cy="2860536"/>
          </a:xfrm>
          <a:prstGeom prst="flowChartDocument">
            <a:avLst/>
          </a:prstGeom>
          <a:noFill/>
          <a:ln>
            <a:solidFill>
              <a:srgbClr val="2D3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D40E173C-B73E-7C0E-4D51-AE9382F735C7}"/>
              </a:ext>
            </a:extLst>
          </p:cNvPr>
          <p:cNvSpPr txBox="1"/>
          <p:nvPr/>
        </p:nvSpPr>
        <p:spPr>
          <a:xfrm>
            <a:off x="3858140" y="2905275"/>
            <a:ext cx="18288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b="1" dirty="0">
                <a:solidFill>
                  <a:srgbClr val="2D3192"/>
                </a:solidFill>
              </a:rPr>
              <a:t>Markkina-</a:t>
            </a:r>
            <a:br>
              <a:rPr lang="fi-FI" sz="1600" b="1" dirty="0">
                <a:solidFill>
                  <a:srgbClr val="2D3192"/>
                </a:solidFill>
              </a:rPr>
            </a:br>
            <a:r>
              <a:rPr lang="fi-FI" sz="1600" b="1" dirty="0">
                <a:solidFill>
                  <a:srgbClr val="2D3192"/>
                </a:solidFill>
              </a:rPr>
              <a:t>tuntemus</a:t>
            </a:r>
            <a:br>
              <a:rPr lang="fi-FI" sz="1400" b="1" dirty="0">
                <a:solidFill>
                  <a:srgbClr val="2D3192"/>
                </a:solidFill>
              </a:rPr>
            </a:br>
            <a:r>
              <a:rPr lang="fi-FI" sz="800" b="1" dirty="0">
                <a:solidFill>
                  <a:srgbClr val="2D3192"/>
                </a:solidFill>
              </a:rPr>
              <a:t>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200" dirty="0">
                <a:solidFill>
                  <a:srgbClr val="2D3192"/>
                </a:solidFill>
              </a:rPr>
              <a:t>Market </a:t>
            </a:r>
            <a:r>
              <a:rPr lang="fi-FI" sz="1200" dirty="0" err="1">
                <a:solidFill>
                  <a:srgbClr val="2D3192"/>
                </a:solidFill>
              </a:rPr>
              <a:t>Information</a:t>
            </a:r>
            <a:r>
              <a:rPr lang="fi-FI" sz="1200" dirty="0">
                <a:solidFill>
                  <a:srgbClr val="2D3192"/>
                </a:solidFill>
              </a:rPr>
              <a:t> Management (MIM)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200" dirty="0">
                <a:solidFill>
                  <a:srgbClr val="2D3192"/>
                </a:solidFill>
              </a:rPr>
              <a:t>Tuotetieto, tuoteryhmätieto </a:t>
            </a:r>
            <a:br>
              <a:rPr lang="fi-FI" sz="1200" dirty="0">
                <a:solidFill>
                  <a:srgbClr val="2D3192"/>
                </a:solidFill>
              </a:rPr>
            </a:br>
            <a:r>
              <a:rPr lang="fi-FI" sz="1200" dirty="0">
                <a:solidFill>
                  <a:srgbClr val="2D3192"/>
                </a:solidFill>
              </a:rPr>
              <a:t>ja kohdemaa-tuntemus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200" dirty="0">
                <a:solidFill>
                  <a:srgbClr val="2D3192"/>
                </a:solidFill>
              </a:rPr>
              <a:t>Kuluttajatestit</a:t>
            </a:r>
          </a:p>
        </p:txBody>
      </p:sp>
      <p:sp>
        <p:nvSpPr>
          <p:cNvPr id="12" name="Vuokaaviosymboli: Tiedosto 11">
            <a:extLst>
              <a:ext uri="{FF2B5EF4-FFF2-40B4-BE49-F238E27FC236}">
                <a16:creationId xmlns:a16="http://schemas.microsoft.com/office/drawing/2014/main" id="{BCB69954-8C03-45AE-4C55-765AE031D2F7}"/>
              </a:ext>
            </a:extLst>
          </p:cNvPr>
          <p:cNvSpPr/>
          <p:nvPr/>
        </p:nvSpPr>
        <p:spPr>
          <a:xfrm>
            <a:off x="6091082" y="2708958"/>
            <a:ext cx="1910080" cy="2860536"/>
          </a:xfrm>
          <a:prstGeom prst="flowChartDocument">
            <a:avLst/>
          </a:prstGeom>
          <a:noFill/>
          <a:ln>
            <a:solidFill>
              <a:srgbClr val="2D3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05A3D790-E032-9A39-19C9-9C4FD1413125}"/>
              </a:ext>
            </a:extLst>
          </p:cNvPr>
          <p:cNvSpPr txBox="1"/>
          <p:nvPr/>
        </p:nvSpPr>
        <p:spPr>
          <a:xfrm>
            <a:off x="6172362" y="2905275"/>
            <a:ext cx="1828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b="1" dirty="0">
                <a:solidFill>
                  <a:srgbClr val="2D3192"/>
                </a:solidFill>
              </a:rPr>
              <a:t>RUNWAY</a:t>
            </a:r>
            <a:br>
              <a:rPr lang="fi-FI" sz="1400" b="1" dirty="0">
                <a:solidFill>
                  <a:srgbClr val="2D3192"/>
                </a:solidFill>
              </a:rPr>
            </a:br>
            <a:r>
              <a:rPr lang="fi-FI" sz="800" b="1" dirty="0">
                <a:solidFill>
                  <a:srgbClr val="2D3192"/>
                </a:solidFill>
              </a:rPr>
              <a:t>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200" dirty="0">
                <a:solidFill>
                  <a:srgbClr val="2D3192"/>
                </a:solidFill>
              </a:rPr>
              <a:t>Parannetaan tuotteiden vientivalmiutta ja kilpailukykyä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200" dirty="0">
                <a:solidFill>
                  <a:srgbClr val="2D3192"/>
                </a:solidFill>
              </a:rPr>
              <a:t>Kohteena T&amp;K, pakkaus, brändi, markkinointiviestit</a:t>
            </a:r>
            <a:br>
              <a:rPr lang="fi-FI" sz="1200" dirty="0">
                <a:solidFill>
                  <a:srgbClr val="2D3192"/>
                </a:solidFill>
              </a:rPr>
            </a:br>
            <a:r>
              <a:rPr lang="fi-FI" sz="1200" dirty="0">
                <a:solidFill>
                  <a:srgbClr val="2D3192"/>
                </a:solidFill>
              </a:rPr>
              <a:t>ja tuotteiden markkinalle </a:t>
            </a:r>
            <a:br>
              <a:rPr lang="fi-FI" sz="1200" dirty="0">
                <a:solidFill>
                  <a:srgbClr val="2D3192"/>
                </a:solidFill>
              </a:rPr>
            </a:br>
            <a:r>
              <a:rPr lang="fi-FI" sz="1200" dirty="0">
                <a:solidFill>
                  <a:srgbClr val="2D3192"/>
                </a:solidFill>
              </a:rPr>
              <a:t>sovitus</a:t>
            </a:r>
          </a:p>
        </p:txBody>
      </p:sp>
      <p:sp>
        <p:nvSpPr>
          <p:cNvPr id="17" name="Vuokaaviosymboli: Tiedosto 16">
            <a:extLst>
              <a:ext uri="{FF2B5EF4-FFF2-40B4-BE49-F238E27FC236}">
                <a16:creationId xmlns:a16="http://schemas.microsoft.com/office/drawing/2014/main" id="{FE251BEE-C255-2D78-795A-5B9A76EE9234}"/>
              </a:ext>
            </a:extLst>
          </p:cNvPr>
          <p:cNvSpPr/>
          <p:nvPr/>
        </p:nvSpPr>
        <p:spPr>
          <a:xfrm>
            <a:off x="8431470" y="2708958"/>
            <a:ext cx="1910080" cy="2860536"/>
          </a:xfrm>
          <a:prstGeom prst="flowChartDocument">
            <a:avLst/>
          </a:prstGeom>
          <a:noFill/>
          <a:ln>
            <a:solidFill>
              <a:srgbClr val="2D3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236F61DD-A4F6-3879-DF50-CD81C8157ECC}"/>
              </a:ext>
            </a:extLst>
          </p:cNvPr>
          <p:cNvSpPr txBox="1"/>
          <p:nvPr/>
        </p:nvSpPr>
        <p:spPr>
          <a:xfrm>
            <a:off x="8512750" y="2905275"/>
            <a:ext cx="1828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b="1" dirty="0" err="1">
                <a:solidFill>
                  <a:srgbClr val="2D3192"/>
                </a:solidFill>
              </a:rPr>
              <a:t>Export</a:t>
            </a:r>
            <a:r>
              <a:rPr lang="fi-FI" sz="1600" b="1" dirty="0">
                <a:solidFill>
                  <a:srgbClr val="2D3192"/>
                </a:solidFill>
              </a:rPr>
              <a:t> </a:t>
            </a:r>
            <a:r>
              <a:rPr lang="fi-FI" sz="1600" b="1" dirty="0" err="1">
                <a:solidFill>
                  <a:srgbClr val="2D3192"/>
                </a:solidFill>
              </a:rPr>
              <a:t>Manager</a:t>
            </a:r>
            <a:r>
              <a:rPr lang="fi-FI" sz="1600" b="1" dirty="0">
                <a:solidFill>
                  <a:srgbClr val="2D3192"/>
                </a:solidFill>
              </a:rPr>
              <a:t>-verkosto</a:t>
            </a:r>
            <a:br>
              <a:rPr lang="fi-FI" sz="1400" b="1" dirty="0">
                <a:solidFill>
                  <a:srgbClr val="2D3192"/>
                </a:solidFill>
              </a:rPr>
            </a:br>
            <a:r>
              <a:rPr lang="fi-FI" sz="800" b="1" dirty="0">
                <a:solidFill>
                  <a:srgbClr val="2D3192"/>
                </a:solidFill>
              </a:rPr>
              <a:t>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200" dirty="0">
                <a:solidFill>
                  <a:srgbClr val="2D3192"/>
                </a:solidFill>
              </a:rPr>
              <a:t>Myynnin mahdollistajat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200" dirty="0">
                <a:solidFill>
                  <a:srgbClr val="2D3192"/>
                </a:solidFill>
              </a:rPr>
              <a:t>Auttavat avaamaan asiakkuuksia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200" dirty="0">
                <a:solidFill>
                  <a:srgbClr val="2D3192"/>
                </a:solidFill>
              </a:rPr>
              <a:t>Paikallinen </a:t>
            </a:r>
            <a:br>
              <a:rPr lang="fi-FI" sz="1200" dirty="0">
                <a:solidFill>
                  <a:srgbClr val="2D3192"/>
                </a:solidFill>
              </a:rPr>
            </a:br>
            <a:r>
              <a:rPr lang="fi-FI" sz="1200" dirty="0">
                <a:solidFill>
                  <a:srgbClr val="2D3192"/>
                </a:solidFill>
              </a:rPr>
              <a:t>läsnäolo</a:t>
            </a:r>
          </a:p>
        </p:txBody>
      </p:sp>
      <p:grpSp>
        <p:nvGrpSpPr>
          <p:cNvPr id="2" name="Ryhmä 1">
            <a:extLst>
              <a:ext uri="{FF2B5EF4-FFF2-40B4-BE49-F238E27FC236}">
                <a16:creationId xmlns:a16="http://schemas.microsoft.com/office/drawing/2014/main" id="{2B53D604-CED9-3519-BF3B-C19B1D746997}"/>
              </a:ext>
            </a:extLst>
          </p:cNvPr>
          <p:cNvGrpSpPr/>
          <p:nvPr/>
        </p:nvGrpSpPr>
        <p:grpSpPr>
          <a:xfrm>
            <a:off x="9181728" y="4708292"/>
            <a:ext cx="2670802" cy="2153708"/>
            <a:chOff x="9181728" y="4715787"/>
            <a:chExt cx="2670802" cy="2153708"/>
          </a:xfrm>
        </p:grpSpPr>
        <p:sp>
          <p:nvSpPr>
            <p:cNvPr id="3" name="Viive 7">
              <a:extLst>
                <a:ext uri="{FF2B5EF4-FFF2-40B4-BE49-F238E27FC236}">
                  <a16:creationId xmlns:a16="http://schemas.microsoft.com/office/drawing/2014/main" id="{D4919668-9E1C-CE08-A4F8-81C815986C99}"/>
                </a:ext>
              </a:extLst>
            </p:cNvPr>
            <p:cNvSpPr/>
            <p:nvPr/>
          </p:nvSpPr>
          <p:spPr>
            <a:xfrm rot="16200000">
              <a:off x="9155291" y="5611654"/>
              <a:ext cx="1284278" cy="123140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4" name="Kuva 3" descr="Kuva, joka sisältää kohteen kuvakaappaus, Grafiikka, logo, muotoilu&#10;&#10;Kuvaus luotu automaattisesti">
              <a:extLst>
                <a:ext uri="{FF2B5EF4-FFF2-40B4-BE49-F238E27FC236}">
                  <a16:creationId xmlns:a16="http://schemas.microsoft.com/office/drawing/2014/main" id="{CDF5138C-5BC2-463A-1FD2-2F2FE8593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65578" y="6335980"/>
              <a:ext cx="1058617" cy="453693"/>
            </a:xfrm>
            <a:prstGeom prst="rect">
              <a:avLst/>
            </a:prstGeom>
          </p:spPr>
        </p:pic>
        <p:sp>
          <p:nvSpPr>
            <p:cNvPr id="13" name="Viive 1">
              <a:extLst>
                <a:ext uri="{FF2B5EF4-FFF2-40B4-BE49-F238E27FC236}">
                  <a16:creationId xmlns:a16="http://schemas.microsoft.com/office/drawing/2014/main" id="{13437897-FB92-476E-C148-A96AA9274F82}"/>
                </a:ext>
              </a:extLst>
            </p:cNvPr>
            <p:cNvSpPr/>
            <p:nvPr/>
          </p:nvSpPr>
          <p:spPr>
            <a:xfrm rot="16200000">
              <a:off x="10159974" y="5176939"/>
              <a:ext cx="2153708" cy="1231404"/>
            </a:xfrm>
            <a:custGeom>
              <a:avLst/>
              <a:gdLst>
                <a:gd name="connsiteX0" fmla="*/ 0 w 1284278"/>
                <a:gd name="connsiteY0" fmla="*/ 0 h 1231403"/>
                <a:gd name="connsiteX1" fmla="*/ 642139 w 1284278"/>
                <a:gd name="connsiteY1" fmla="*/ 0 h 1231403"/>
                <a:gd name="connsiteX2" fmla="*/ 1284278 w 1284278"/>
                <a:gd name="connsiteY2" fmla="*/ 615702 h 1231403"/>
                <a:gd name="connsiteX3" fmla="*/ 642139 w 1284278"/>
                <a:gd name="connsiteY3" fmla="*/ 1231404 h 1231403"/>
                <a:gd name="connsiteX4" fmla="*/ 0 w 1284278"/>
                <a:gd name="connsiteY4" fmla="*/ 1231403 h 1231403"/>
                <a:gd name="connsiteX5" fmla="*/ 0 w 1284278"/>
                <a:gd name="connsiteY5" fmla="*/ 0 h 1231403"/>
                <a:gd name="connsiteX0" fmla="*/ 0 w 1584082"/>
                <a:gd name="connsiteY0" fmla="*/ 7498 h 1231404"/>
                <a:gd name="connsiteX1" fmla="*/ 941943 w 1584082"/>
                <a:gd name="connsiteY1" fmla="*/ 0 h 1231404"/>
                <a:gd name="connsiteX2" fmla="*/ 1584082 w 1584082"/>
                <a:gd name="connsiteY2" fmla="*/ 615702 h 1231404"/>
                <a:gd name="connsiteX3" fmla="*/ 941943 w 1584082"/>
                <a:gd name="connsiteY3" fmla="*/ 1231404 h 1231404"/>
                <a:gd name="connsiteX4" fmla="*/ 299804 w 1584082"/>
                <a:gd name="connsiteY4" fmla="*/ 1231403 h 1231404"/>
                <a:gd name="connsiteX5" fmla="*/ 0 w 1584082"/>
                <a:gd name="connsiteY5" fmla="*/ 7498 h 1231404"/>
                <a:gd name="connsiteX0" fmla="*/ 7494 w 1591576"/>
                <a:gd name="connsiteY0" fmla="*/ 7498 h 1238898"/>
                <a:gd name="connsiteX1" fmla="*/ 949437 w 1591576"/>
                <a:gd name="connsiteY1" fmla="*/ 0 h 1238898"/>
                <a:gd name="connsiteX2" fmla="*/ 1591576 w 1591576"/>
                <a:gd name="connsiteY2" fmla="*/ 615702 h 1238898"/>
                <a:gd name="connsiteX3" fmla="*/ 949437 w 1591576"/>
                <a:gd name="connsiteY3" fmla="*/ 1231404 h 1238898"/>
                <a:gd name="connsiteX4" fmla="*/ 0 w 1591576"/>
                <a:gd name="connsiteY4" fmla="*/ 1238898 h 1238898"/>
                <a:gd name="connsiteX5" fmla="*/ 7494 w 1591576"/>
                <a:gd name="connsiteY5" fmla="*/ 7498 h 1238898"/>
                <a:gd name="connsiteX0" fmla="*/ 0 w 2153708"/>
                <a:gd name="connsiteY0" fmla="*/ 3 h 1238898"/>
                <a:gd name="connsiteX1" fmla="*/ 1511569 w 2153708"/>
                <a:gd name="connsiteY1" fmla="*/ 0 h 1238898"/>
                <a:gd name="connsiteX2" fmla="*/ 2153708 w 2153708"/>
                <a:gd name="connsiteY2" fmla="*/ 615702 h 1238898"/>
                <a:gd name="connsiteX3" fmla="*/ 1511569 w 2153708"/>
                <a:gd name="connsiteY3" fmla="*/ 1231404 h 1238898"/>
                <a:gd name="connsiteX4" fmla="*/ 562132 w 2153708"/>
                <a:gd name="connsiteY4" fmla="*/ 1238898 h 1238898"/>
                <a:gd name="connsiteX5" fmla="*/ 0 w 2153708"/>
                <a:gd name="connsiteY5" fmla="*/ 3 h 1238898"/>
                <a:gd name="connsiteX0" fmla="*/ 0 w 2153708"/>
                <a:gd name="connsiteY0" fmla="*/ 3 h 1231404"/>
                <a:gd name="connsiteX1" fmla="*/ 1511569 w 2153708"/>
                <a:gd name="connsiteY1" fmla="*/ 0 h 1231404"/>
                <a:gd name="connsiteX2" fmla="*/ 2153708 w 2153708"/>
                <a:gd name="connsiteY2" fmla="*/ 615702 h 1231404"/>
                <a:gd name="connsiteX3" fmla="*/ 1511569 w 2153708"/>
                <a:gd name="connsiteY3" fmla="*/ 1231404 h 1231404"/>
                <a:gd name="connsiteX4" fmla="*/ 1 w 2153708"/>
                <a:gd name="connsiteY4" fmla="*/ 1231403 h 1231404"/>
                <a:gd name="connsiteX5" fmla="*/ 0 w 2153708"/>
                <a:gd name="connsiteY5" fmla="*/ 3 h 1231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3708" h="1231404">
                  <a:moveTo>
                    <a:pt x="0" y="3"/>
                  </a:moveTo>
                  <a:lnTo>
                    <a:pt x="1511569" y="0"/>
                  </a:lnTo>
                  <a:cubicBezTo>
                    <a:pt x="1866213" y="0"/>
                    <a:pt x="2153708" y="275659"/>
                    <a:pt x="2153708" y="615702"/>
                  </a:cubicBezTo>
                  <a:cubicBezTo>
                    <a:pt x="2153708" y="955745"/>
                    <a:pt x="1866213" y="1231404"/>
                    <a:pt x="1511569" y="1231404"/>
                  </a:cubicBezTo>
                  <a:lnTo>
                    <a:pt x="1" y="1231403"/>
                  </a:lnTo>
                  <a:cubicBezTo>
                    <a:pt x="1" y="820936"/>
                    <a:pt x="0" y="410470"/>
                    <a:pt x="0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6" name="Kuva 15">
              <a:extLst>
                <a:ext uri="{FF2B5EF4-FFF2-40B4-BE49-F238E27FC236}">
                  <a16:creationId xmlns:a16="http://schemas.microsoft.com/office/drawing/2014/main" id="{86B9746F-4834-87A5-BA85-EE545E01F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57578" y="5238253"/>
              <a:ext cx="1148739" cy="320780"/>
            </a:xfrm>
            <a:prstGeom prst="rect">
              <a:avLst/>
            </a:prstGeom>
          </p:spPr>
        </p:pic>
      </p:grpSp>
      <p:pic>
        <p:nvPicPr>
          <p:cNvPr id="19" name="Picture 2" descr="57ea1b34-17ca-a3bd-b14b-c303307c249b (4500×4500)">
            <a:extLst>
              <a:ext uri="{FF2B5EF4-FFF2-40B4-BE49-F238E27FC236}">
                <a16:creationId xmlns:a16="http://schemas.microsoft.com/office/drawing/2014/main" id="{1AE262EB-A74C-D371-D2F3-D310719D4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440" y="5744700"/>
            <a:ext cx="529980" cy="52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Kuva 19" descr="Kuva, joka sisältää kohteen Fontti, Grafiikka, ympyrä, logo&#10;&#10;Tekoälyllä luotu sisältö voi olla virheellistä.">
            <a:extLst>
              <a:ext uri="{FF2B5EF4-FFF2-40B4-BE49-F238E27FC236}">
                <a16:creationId xmlns:a16="http://schemas.microsoft.com/office/drawing/2014/main" id="{DAB6026C-E13D-4034-9390-C6B1C4274B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567" y="5682950"/>
            <a:ext cx="587221" cy="58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34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5496C-4C2D-CEB0-65E8-D7749ED84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4B869-8D1D-846A-6DC1-092361F3A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rgbClr val="2D3192"/>
                </a:solidFill>
              </a:rPr>
              <a:t>SISÄLTÖ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6FA07B-4F2A-F6AC-20E9-1E96A60FF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solidFill>
                  <a:srgbClr val="2D3192"/>
                </a:solidFill>
              </a:rPr>
              <a:t>Suomalainen ruokaketju lukuina</a:t>
            </a:r>
          </a:p>
          <a:p>
            <a:r>
              <a:rPr lang="fi-FI" dirty="0">
                <a:solidFill>
                  <a:srgbClr val="2D3192"/>
                </a:solidFill>
              </a:rPr>
              <a:t>Elintarvikeviennin kehitys verrokkimaissa</a:t>
            </a:r>
          </a:p>
          <a:p>
            <a:r>
              <a:rPr lang="fi-FI" dirty="0">
                <a:solidFill>
                  <a:srgbClr val="2D3192"/>
                </a:solidFill>
              </a:rPr>
              <a:t>Yritysvetoinen elintarvikeviennin kasvualusta</a:t>
            </a:r>
          </a:p>
          <a:p>
            <a:pPr lvl="1"/>
            <a:r>
              <a:rPr lang="fi-FI" dirty="0">
                <a:solidFill>
                  <a:srgbClr val="2D3192"/>
                </a:solidFill>
              </a:rPr>
              <a:t>Yleiskuva</a:t>
            </a:r>
          </a:p>
          <a:p>
            <a:pPr lvl="1"/>
            <a:r>
              <a:rPr lang="fi-FI" dirty="0">
                <a:solidFill>
                  <a:srgbClr val="2D3192"/>
                </a:solidFill>
              </a:rPr>
              <a:t>Tavoitteet</a:t>
            </a:r>
          </a:p>
          <a:p>
            <a:pPr lvl="1"/>
            <a:r>
              <a:rPr lang="fi-FI" dirty="0">
                <a:solidFill>
                  <a:srgbClr val="2D3192"/>
                </a:solidFill>
              </a:rPr>
              <a:t>Painopisteet</a:t>
            </a:r>
          </a:p>
          <a:p>
            <a:r>
              <a:rPr lang="fi-FI" b="1" dirty="0">
                <a:solidFill>
                  <a:srgbClr val="2D3192"/>
                </a:solidFill>
              </a:rPr>
              <a:t>Aktiviteetit elintarvike viennissä	</a:t>
            </a:r>
            <a:endParaRPr lang="fi-FI" dirty="0">
              <a:solidFill>
                <a:srgbClr val="2D3192"/>
              </a:solidFill>
            </a:endParaRPr>
          </a:p>
          <a:p>
            <a:endParaRPr lang="fi-FI" dirty="0">
              <a:solidFill>
                <a:srgbClr val="2D3192"/>
              </a:solidFill>
            </a:endParaRPr>
          </a:p>
          <a:p>
            <a:endParaRPr lang="fi-FI" dirty="0">
              <a:solidFill>
                <a:srgbClr val="2D319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FA20D9-B6ED-DC66-9C30-9B4BBE436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5517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F6D5C-AA08-6346-E268-BD846ED39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92D4ED79-BB9F-63E4-F3D3-00F4840525E7}"/>
              </a:ext>
            </a:extLst>
          </p:cNvPr>
          <p:cNvSpPr txBox="1"/>
          <p:nvPr/>
        </p:nvSpPr>
        <p:spPr>
          <a:xfrm>
            <a:off x="4719313" y="5130666"/>
            <a:ext cx="36920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i-FI" dirty="0">
                <a:solidFill>
                  <a:srgbClr val="2D3192"/>
                </a:solidFill>
              </a:rPr>
              <a:t>Elinvoimakeskukset</a:t>
            </a:r>
          </a:p>
          <a:p>
            <a:pPr marL="285750" indent="-285750">
              <a:buFontTx/>
              <a:buChar char="-"/>
            </a:pPr>
            <a:r>
              <a:rPr lang="fi-FI" dirty="0">
                <a:solidFill>
                  <a:srgbClr val="2D3192"/>
                </a:solidFill>
              </a:rPr>
              <a:t>Maakunnista mailmalle</a:t>
            </a:r>
          </a:p>
          <a:p>
            <a:pPr marL="285750" indent="-285750">
              <a:buFontTx/>
              <a:buChar char="-"/>
            </a:pPr>
            <a:r>
              <a:rPr lang="fi-FI" dirty="0">
                <a:solidFill>
                  <a:srgbClr val="2D3192"/>
                </a:solidFill>
              </a:rPr>
              <a:t>Market and exhibition explorer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BB1F94-23F3-83AC-3EC4-E0A551BB5E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790" y="-121870"/>
            <a:ext cx="11721051" cy="1325563"/>
          </a:xfrm>
        </p:spPr>
        <p:txBody>
          <a:bodyPr>
            <a:normAutofit/>
          </a:bodyPr>
          <a:lstStyle/>
          <a:p>
            <a:r>
              <a:rPr lang="fi-FI" sz="4000" dirty="0">
                <a:solidFill>
                  <a:srgbClr val="2D3192"/>
                </a:solidFill>
              </a:rPr>
              <a:t>PALVELUKOKONAISUUS YRITYKSILLE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3CC55C4-AC6D-44A3-A0FF-C7F24DED0661}"/>
              </a:ext>
            </a:extLst>
          </p:cNvPr>
          <p:cNvSpPr txBox="1">
            <a:spLocks/>
          </p:cNvSpPr>
          <p:nvPr/>
        </p:nvSpPr>
        <p:spPr>
          <a:xfrm>
            <a:off x="1147576" y="1110182"/>
            <a:ext cx="1931021" cy="4777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1800" b="1" dirty="0">
                <a:solidFill>
                  <a:srgbClr val="2D3192"/>
                </a:solidFill>
              </a:rPr>
              <a:t>Gov to Gov 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1CBDD94-A790-84CE-E720-A4339DBEEB35}"/>
              </a:ext>
            </a:extLst>
          </p:cNvPr>
          <p:cNvSpPr txBox="1">
            <a:spLocks/>
          </p:cNvSpPr>
          <p:nvPr/>
        </p:nvSpPr>
        <p:spPr>
          <a:xfrm>
            <a:off x="4781568" y="1130697"/>
            <a:ext cx="1931021" cy="752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1800" b="1" dirty="0">
                <a:solidFill>
                  <a:srgbClr val="2D3192"/>
                </a:solidFill>
              </a:rPr>
              <a:t>Go to Market</a:t>
            </a: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D669CC50-6415-288D-917D-E84AB1C6FBB6}"/>
              </a:ext>
            </a:extLst>
          </p:cNvPr>
          <p:cNvSpPr/>
          <p:nvPr/>
        </p:nvSpPr>
        <p:spPr>
          <a:xfrm>
            <a:off x="3561981" y="1285225"/>
            <a:ext cx="839304" cy="632075"/>
          </a:xfrm>
          <a:prstGeom prst="chevron">
            <a:avLst/>
          </a:prstGeom>
          <a:solidFill>
            <a:srgbClr val="2D319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462E6026-B4C9-EC68-8EC3-7BF2F588D851}"/>
              </a:ext>
            </a:extLst>
          </p:cNvPr>
          <p:cNvSpPr/>
          <p:nvPr/>
        </p:nvSpPr>
        <p:spPr>
          <a:xfrm>
            <a:off x="7209405" y="1293077"/>
            <a:ext cx="839304" cy="703734"/>
          </a:xfrm>
          <a:prstGeom prst="chevron">
            <a:avLst/>
          </a:prstGeom>
          <a:solidFill>
            <a:srgbClr val="2D319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E32913E8-BC14-3559-6A2C-073758BCAB63}"/>
              </a:ext>
            </a:extLst>
          </p:cNvPr>
          <p:cNvSpPr txBox="1">
            <a:spLocks/>
          </p:cNvSpPr>
          <p:nvPr/>
        </p:nvSpPr>
        <p:spPr>
          <a:xfrm>
            <a:off x="8479567" y="1121046"/>
            <a:ext cx="2328511" cy="779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1800" b="1" dirty="0">
                <a:solidFill>
                  <a:srgbClr val="2D3192"/>
                </a:solidFill>
              </a:rPr>
              <a:t>Close the Deal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E803D9-9A4D-1FA7-7B33-53F4580C9BB6}"/>
              </a:ext>
            </a:extLst>
          </p:cNvPr>
          <p:cNvSpPr txBox="1"/>
          <p:nvPr/>
        </p:nvSpPr>
        <p:spPr>
          <a:xfrm>
            <a:off x="884202" y="6350809"/>
            <a:ext cx="1325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rgbClr val="2D3192"/>
                </a:solidFill>
              </a:rPr>
              <a:t>- RUNWAY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598E55-AADA-A2FD-9934-28CEB79E02DE}"/>
              </a:ext>
            </a:extLst>
          </p:cNvPr>
          <p:cNvSpPr txBox="1"/>
          <p:nvPr/>
        </p:nvSpPr>
        <p:spPr>
          <a:xfrm>
            <a:off x="4659138" y="2317026"/>
            <a:ext cx="34335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i-FI" dirty="0">
                <a:solidFill>
                  <a:srgbClr val="2D3192"/>
                </a:solidFill>
              </a:rPr>
              <a:t>Markkinatieto</a:t>
            </a:r>
          </a:p>
          <a:p>
            <a:pPr marL="285750" indent="-285750">
              <a:buFontTx/>
              <a:buChar char="-"/>
            </a:pPr>
            <a:r>
              <a:rPr lang="fi-FI" dirty="0">
                <a:solidFill>
                  <a:srgbClr val="2D3192"/>
                </a:solidFill>
              </a:rPr>
              <a:t>Messut</a:t>
            </a:r>
          </a:p>
          <a:p>
            <a:pPr marL="285750" indent="-285750">
              <a:buFontTx/>
              <a:buChar char="-"/>
            </a:pPr>
            <a:r>
              <a:rPr lang="fi-FI" dirty="0">
                <a:solidFill>
                  <a:srgbClr val="2D3192"/>
                </a:solidFill>
              </a:rPr>
              <a:t>UM markkinoille meno palvelut</a:t>
            </a:r>
          </a:p>
          <a:p>
            <a:pPr marL="285750" indent="-285750">
              <a:buFontTx/>
              <a:buChar char="-"/>
            </a:pPr>
            <a:r>
              <a:rPr lang="fi-FI" dirty="0">
                <a:solidFill>
                  <a:srgbClr val="2D3192"/>
                </a:solidFill>
              </a:rPr>
              <a:t>Vientitiedon hallinta</a:t>
            </a:r>
          </a:p>
          <a:p>
            <a:pPr marL="285750" indent="-285750">
              <a:buFontTx/>
              <a:buChar char="-"/>
            </a:pPr>
            <a:endParaRPr lang="fi-FI" dirty="0">
              <a:solidFill>
                <a:srgbClr val="2D3192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162AF94-98EF-C8D6-CA85-0C82F2F74AC0}"/>
              </a:ext>
            </a:extLst>
          </p:cNvPr>
          <p:cNvSpPr txBox="1"/>
          <p:nvPr/>
        </p:nvSpPr>
        <p:spPr>
          <a:xfrm>
            <a:off x="904632" y="5389896"/>
            <a:ext cx="187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rgbClr val="2D3192"/>
                </a:solidFill>
              </a:rPr>
              <a:t>- FOOD 2.0 </a:t>
            </a:r>
            <a:r>
              <a:rPr lang="fi-FI" sz="1200" dirty="0">
                <a:solidFill>
                  <a:srgbClr val="2D3192"/>
                </a:solidFill>
              </a:rPr>
              <a:t>(Valio)</a:t>
            </a:r>
            <a:endParaRPr lang="fi-FI" dirty="0">
              <a:solidFill>
                <a:srgbClr val="2D3192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B6EE9F4-11EB-66DF-603A-8C0A7981AD92}"/>
              </a:ext>
            </a:extLst>
          </p:cNvPr>
          <p:cNvSpPr txBox="1"/>
          <p:nvPr/>
        </p:nvSpPr>
        <p:spPr>
          <a:xfrm>
            <a:off x="884202" y="5099670"/>
            <a:ext cx="237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rgbClr val="2D3192"/>
                </a:solidFill>
              </a:rPr>
              <a:t>- Maisteriohjelma </a:t>
            </a:r>
            <a:r>
              <a:rPr lang="fi-FI" sz="1200" dirty="0">
                <a:solidFill>
                  <a:srgbClr val="2D3192"/>
                </a:solidFill>
              </a:rPr>
              <a:t>(HY)</a:t>
            </a:r>
            <a:endParaRPr lang="fi-FI" dirty="0">
              <a:solidFill>
                <a:srgbClr val="2D3192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913C55E-FD7A-3300-BDC7-84BB6330A7EA}"/>
              </a:ext>
            </a:extLst>
          </p:cNvPr>
          <p:cNvSpPr txBox="1"/>
          <p:nvPr/>
        </p:nvSpPr>
        <p:spPr>
          <a:xfrm rot="16200000">
            <a:off x="-1254288" y="2401166"/>
            <a:ext cx="3070571" cy="369332"/>
          </a:xfrm>
          <a:prstGeom prst="rect">
            <a:avLst/>
          </a:prstGeom>
          <a:noFill/>
          <a:ln>
            <a:solidFill>
              <a:srgbClr val="2D3192"/>
            </a:solidFill>
          </a:ln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D3192"/>
                </a:solidFill>
              </a:rPr>
              <a:t>VAIHEET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BC66ECC-E3F3-70E6-7990-1994FDBC1F66}"/>
              </a:ext>
            </a:extLst>
          </p:cNvPr>
          <p:cNvSpPr txBox="1"/>
          <p:nvPr/>
        </p:nvSpPr>
        <p:spPr>
          <a:xfrm rot="16200000">
            <a:off x="-830166" y="5384242"/>
            <a:ext cx="2187243" cy="369331"/>
          </a:xfrm>
          <a:prstGeom prst="rect">
            <a:avLst/>
          </a:prstGeom>
          <a:noFill/>
          <a:ln>
            <a:solidFill>
              <a:srgbClr val="2D3192"/>
            </a:solidFill>
          </a:ln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D3192"/>
                </a:solidFill>
              </a:rPr>
              <a:t>TYÖKALUT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B108570-6594-8BE2-0877-003AEB80DFF3}"/>
              </a:ext>
            </a:extLst>
          </p:cNvPr>
          <p:cNvSpPr txBox="1"/>
          <p:nvPr/>
        </p:nvSpPr>
        <p:spPr>
          <a:xfrm>
            <a:off x="996225" y="2312400"/>
            <a:ext cx="27045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i-FI" dirty="0">
                <a:solidFill>
                  <a:srgbClr val="2D3192"/>
                </a:solidFill>
              </a:rPr>
              <a:t>Vientiluvat</a:t>
            </a:r>
          </a:p>
          <a:p>
            <a:pPr marL="285750" indent="-285750">
              <a:buFontTx/>
              <a:buChar char="-"/>
            </a:pPr>
            <a:r>
              <a:rPr lang="fi-FI" dirty="0">
                <a:solidFill>
                  <a:srgbClr val="2D3192"/>
                </a:solidFill>
              </a:rPr>
              <a:t>Viranomaisprosessit</a:t>
            </a:r>
          </a:p>
          <a:p>
            <a:pPr marL="285750" indent="-285750">
              <a:buFontTx/>
              <a:buChar char="-"/>
            </a:pPr>
            <a:r>
              <a:rPr lang="fi-FI" dirty="0">
                <a:solidFill>
                  <a:srgbClr val="2D3192"/>
                </a:solidFill>
              </a:rPr>
              <a:t>Delegaatiomatkat</a:t>
            </a:r>
          </a:p>
          <a:p>
            <a:pPr marL="285750" indent="-285750">
              <a:buFontTx/>
              <a:buChar char="-"/>
            </a:pPr>
            <a:r>
              <a:rPr lang="fi-FI" dirty="0">
                <a:solidFill>
                  <a:srgbClr val="2D3192"/>
                </a:solidFill>
              </a:rPr>
              <a:t>Lähetystöjen kontaktit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AABB1CD-EEE1-43D2-C5E0-48CB4E0BB83D}"/>
              </a:ext>
            </a:extLst>
          </p:cNvPr>
          <p:cNvSpPr txBox="1"/>
          <p:nvPr/>
        </p:nvSpPr>
        <p:spPr>
          <a:xfrm>
            <a:off x="8548839" y="2298973"/>
            <a:ext cx="35468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i-FI" dirty="0">
                <a:solidFill>
                  <a:srgbClr val="2D3192"/>
                </a:solidFill>
              </a:rPr>
              <a:t>Logistiikka </a:t>
            </a:r>
            <a:r>
              <a:rPr lang="fi-FI" sz="1200" dirty="0">
                <a:solidFill>
                  <a:srgbClr val="2D3192"/>
                </a:solidFill>
              </a:rPr>
              <a:t>(Valio)</a:t>
            </a:r>
            <a:endParaRPr lang="fi-FI" dirty="0">
              <a:solidFill>
                <a:srgbClr val="2D3192"/>
              </a:solidFill>
            </a:endParaRPr>
          </a:p>
          <a:p>
            <a:pPr marL="285750" indent="-285750">
              <a:buFontTx/>
              <a:buChar char="-"/>
            </a:pPr>
            <a:r>
              <a:rPr lang="fi-FI" dirty="0">
                <a:solidFill>
                  <a:srgbClr val="2D3192"/>
                </a:solidFill>
              </a:rPr>
              <a:t>Ostajatapaamiset</a:t>
            </a:r>
          </a:p>
          <a:p>
            <a:pPr marL="285750" indent="-285750">
              <a:buFontTx/>
              <a:buChar char="-"/>
            </a:pPr>
            <a:r>
              <a:rPr lang="fi-FI" dirty="0">
                <a:solidFill>
                  <a:srgbClr val="2D3192"/>
                </a:solidFill>
              </a:rPr>
              <a:t>Markkinaselvitykset</a:t>
            </a:r>
          </a:p>
          <a:p>
            <a:pPr marL="285750" indent="-285750">
              <a:buFontTx/>
              <a:buChar char="-"/>
            </a:pPr>
            <a:r>
              <a:rPr lang="fi-FI" dirty="0">
                <a:solidFill>
                  <a:srgbClr val="2D3192"/>
                </a:solidFill>
              </a:rPr>
              <a:t>Hinnoittelu/kilpailutilanne</a:t>
            </a:r>
          </a:p>
          <a:p>
            <a:pPr marL="285750" indent="-285750">
              <a:buFontTx/>
              <a:buChar char="-"/>
            </a:pPr>
            <a:r>
              <a:rPr lang="fi-FI" dirty="0">
                <a:solidFill>
                  <a:srgbClr val="2D3192"/>
                </a:solidFill>
              </a:rPr>
              <a:t>Yhteistyökumppanien tunnistaminen</a:t>
            </a:r>
          </a:p>
          <a:p>
            <a:pPr marL="285750" indent="-285750">
              <a:buFontTx/>
              <a:buChar char="-"/>
            </a:pPr>
            <a:r>
              <a:rPr lang="fi-FI" dirty="0">
                <a:solidFill>
                  <a:srgbClr val="2D3192"/>
                </a:solidFill>
              </a:rPr>
              <a:t>Vientipäälliköverkosto </a:t>
            </a:r>
            <a:endParaRPr lang="fi-FI" b="1" dirty="0">
              <a:solidFill>
                <a:srgbClr val="2D3192"/>
              </a:solidFill>
            </a:endParaRPr>
          </a:p>
          <a:p>
            <a:pPr marL="285750" indent="-285750">
              <a:buFontTx/>
              <a:buChar char="-"/>
            </a:pPr>
            <a:endParaRPr lang="fi-FI" dirty="0">
              <a:solidFill>
                <a:srgbClr val="2D3192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815B42-F54D-1CCE-2AA1-AF3605A25F01}"/>
              </a:ext>
            </a:extLst>
          </p:cNvPr>
          <p:cNvSpPr txBox="1"/>
          <p:nvPr/>
        </p:nvSpPr>
        <p:spPr>
          <a:xfrm>
            <a:off x="894987" y="5727496"/>
            <a:ext cx="176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rgbClr val="2D3192"/>
                </a:solidFill>
              </a:rPr>
              <a:t>- Vertaisyhteisö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5313372-06DE-FC0C-77FA-D1569CB5E943}"/>
              </a:ext>
            </a:extLst>
          </p:cNvPr>
          <p:cNvSpPr txBox="1"/>
          <p:nvPr/>
        </p:nvSpPr>
        <p:spPr>
          <a:xfrm>
            <a:off x="885341" y="6030368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rgbClr val="2D3192"/>
                </a:solidFill>
              </a:rPr>
              <a:t>- Maakuva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16C6A5C0-758F-2EC1-70B2-B2E37CBDB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510" y="6406206"/>
            <a:ext cx="425472" cy="22861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1A414A9-FD9C-5DA8-426C-D94583265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676" y="5450616"/>
            <a:ext cx="425472" cy="2286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2B35F4F-63C1-391A-E636-AA74DFACD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662" y="5804730"/>
            <a:ext cx="903561" cy="2286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1E586A-5166-AFA2-5256-DC2C201562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876" y="6068513"/>
            <a:ext cx="517426" cy="3104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A8F58D-E716-1952-2E40-6147AE83B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2949" y="2358277"/>
            <a:ext cx="517426" cy="3104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40CB26-0D52-0AF6-E9AD-C98907EC27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8885" y="2344971"/>
            <a:ext cx="517426" cy="3104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E4208A-448C-89AD-6B13-2A352A3D67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6066" y="3230625"/>
            <a:ext cx="447138" cy="2222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3E73E5-64BD-7120-8A75-CCEAF6C2B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0111" y="3476668"/>
            <a:ext cx="425472" cy="2286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C5C16CF-5A62-0D42-61FA-C32992AC5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4196" y="4014122"/>
            <a:ext cx="425472" cy="2286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4B8BB0-15D9-32A1-C4D7-8F92C6A7B2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0756" y="5459103"/>
            <a:ext cx="517426" cy="3104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495D4E-852E-2018-A749-0D95D4C2B5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5163" y="5241943"/>
            <a:ext cx="667871" cy="1591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B9C9971-285C-0894-87DA-0D156804B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3109" y="5743540"/>
            <a:ext cx="517426" cy="3104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26E200-F602-4603-8357-51C7F72B34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8976" y="2948920"/>
            <a:ext cx="447138" cy="2222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16C3-EA28-CE13-04CC-F35BC6DF3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3877" y="2619336"/>
            <a:ext cx="517426" cy="310456"/>
          </a:xfrm>
          <a:prstGeom prst="rect">
            <a:avLst/>
          </a:prstGeom>
        </p:spPr>
      </p:pic>
      <p:sp>
        <p:nvSpPr>
          <p:cNvPr id="33" name="Tekstiruutu 61">
            <a:extLst>
              <a:ext uri="{FF2B5EF4-FFF2-40B4-BE49-F238E27FC236}">
                <a16:creationId xmlns:a16="http://schemas.microsoft.com/office/drawing/2014/main" id="{6D77D0FD-ECD3-3024-ABB5-CE8DC31C9354}"/>
              </a:ext>
            </a:extLst>
          </p:cNvPr>
          <p:cNvSpPr txBox="1"/>
          <p:nvPr/>
        </p:nvSpPr>
        <p:spPr>
          <a:xfrm>
            <a:off x="8581229" y="1550262"/>
            <a:ext cx="1931021" cy="578882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  <a:effectLst/>
        </p:spPr>
        <p:txBody>
          <a:bodyPr wrap="square" rtlCol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400" dirty="0">
                <a:solidFill>
                  <a:schemeClr val="bg1"/>
                </a:solidFill>
              </a:rPr>
              <a:t>Asiakassuhteen luominen</a:t>
            </a:r>
          </a:p>
        </p:txBody>
      </p:sp>
      <p:sp>
        <p:nvSpPr>
          <p:cNvPr id="34" name="Tekstiruutu 48">
            <a:extLst>
              <a:ext uri="{FF2B5EF4-FFF2-40B4-BE49-F238E27FC236}">
                <a16:creationId xmlns:a16="http://schemas.microsoft.com/office/drawing/2014/main" id="{B74EC29F-D8E2-E003-CDCC-2D82532FFFA5}"/>
              </a:ext>
            </a:extLst>
          </p:cNvPr>
          <p:cNvSpPr txBox="1"/>
          <p:nvPr/>
        </p:nvSpPr>
        <p:spPr>
          <a:xfrm>
            <a:off x="4781568" y="1533601"/>
            <a:ext cx="1931021" cy="578882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  <a:effectLst/>
        </p:spPr>
        <p:txBody>
          <a:bodyPr wrap="square" rtlCol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400" dirty="0">
                <a:solidFill>
                  <a:schemeClr val="bg1"/>
                </a:solidFill>
              </a:rPr>
              <a:t>Kohdemarkkinan tuntemus kunnossa</a:t>
            </a:r>
          </a:p>
        </p:txBody>
      </p:sp>
      <p:sp>
        <p:nvSpPr>
          <p:cNvPr id="35" name="Tekstiruutu 59">
            <a:extLst>
              <a:ext uri="{FF2B5EF4-FFF2-40B4-BE49-F238E27FC236}">
                <a16:creationId xmlns:a16="http://schemas.microsoft.com/office/drawing/2014/main" id="{883F18D4-23D8-8879-DD15-E2BB65C9D2E9}"/>
              </a:ext>
            </a:extLst>
          </p:cNvPr>
          <p:cNvSpPr txBox="1"/>
          <p:nvPr/>
        </p:nvSpPr>
        <p:spPr>
          <a:xfrm>
            <a:off x="1143949" y="1547333"/>
            <a:ext cx="1931021" cy="578882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  <a:effectLst/>
        </p:spPr>
        <p:txBody>
          <a:bodyPr wrap="square" rtlCol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400" dirty="0">
                <a:solidFill>
                  <a:schemeClr val="bg1"/>
                </a:solidFill>
              </a:rPr>
              <a:t>Luvat, valvonta, ym. kunnossa</a:t>
            </a:r>
          </a:p>
        </p:txBody>
      </p:sp>
      <p:sp>
        <p:nvSpPr>
          <p:cNvPr id="40" name="Tekstiruutu 59">
            <a:extLst>
              <a:ext uri="{FF2B5EF4-FFF2-40B4-BE49-F238E27FC236}">
                <a16:creationId xmlns:a16="http://schemas.microsoft.com/office/drawing/2014/main" id="{A0D999BD-8C77-0375-F45E-D1E60A0BC397}"/>
              </a:ext>
            </a:extLst>
          </p:cNvPr>
          <p:cNvSpPr txBox="1"/>
          <p:nvPr/>
        </p:nvSpPr>
        <p:spPr>
          <a:xfrm>
            <a:off x="4744139" y="4477379"/>
            <a:ext cx="7214389" cy="578882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  <a:effectLst/>
        </p:spPr>
        <p:txBody>
          <a:bodyPr wrap="square" rtlCol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400" dirty="0">
                <a:solidFill>
                  <a:schemeClr val="bg1"/>
                </a:solidFill>
              </a:rPr>
              <a:t>Rahoitus ja tuet</a:t>
            </a:r>
          </a:p>
          <a:p>
            <a:endParaRPr lang="fi-FI" sz="1400" dirty="0">
              <a:solidFill>
                <a:schemeClr val="bg1"/>
              </a:solidFill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121A729-B446-F74E-9787-EE2480649F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90060" y="2921834"/>
            <a:ext cx="447138" cy="22221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BC77A08-B783-0ED3-740A-7867288CA5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6225" y="3171615"/>
            <a:ext cx="517426" cy="31045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0B2A548-8E8C-023F-5183-79763C3FF8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0794" y="3734528"/>
            <a:ext cx="447138" cy="22221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C14C65C-9426-EC52-E9D5-2B70E2755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0217" y="3720257"/>
            <a:ext cx="425472" cy="2286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89CC35-5554-C18D-4B55-BF72C7A576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0364" y="2621701"/>
            <a:ext cx="517426" cy="3104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18AB7A-A897-E056-79BA-E6C760E94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7202" y="5164690"/>
            <a:ext cx="517426" cy="310456"/>
          </a:xfrm>
          <a:prstGeom prst="rect">
            <a:avLst/>
          </a:prstGeom>
        </p:spPr>
      </p:pic>
      <p:sp>
        <p:nvSpPr>
          <p:cNvPr id="6" name="Tekstiruutu 59">
            <a:extLst>
              <a:ext uri="{FF2B5EF4-FFF2-40B4-BE49-F238E27FC236}">
                <a16:creationId xmlns:a16="http://schemas.microsoft.com/office/drawing/2014/main" id="{E4A38758-81CD-4352-58ED-BA9ACB75369B}"/>
              </a:ext>
            </a:extLst>
          </p:cNvPr>
          <p:cNvSpPr txBox="1"/>
          <p:nvPr/>
        </p:nvSpPr>
        <p:spPr>
          <a:xfrm>
            <a:off x="969188" y="4475286"/>
            <a:ext cx="2657239" cy="578882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  <a:effectLst/>
        </p:spPr>
        <p:txBody>
          <a:bodyPr wrap="square" rtlCol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400" dirty="0">
                <a:solidFill>
                  <a:schemeClr val="bg1"/>
                </a:solidFill>
              </a:rPr>
              <a:t>Valmiudet ja osaaminen kunnossa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ADF6AD-75BE-1B1D-5350-77AE98A530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6586" y="5510431"/>
            <a:ext cx="667871" cy="1591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FA0D40-56F2-0536-E57B-C7ABC8C65D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5536" y="2655427"/>
            <a:ext cx="447138" cy="2222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F62DB6-09D2-DE09-D054-BA2D3959B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1642" y="2929792"/>
            <a:ext cx="425472" cy="2286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E23A57-6BF5-F965-C1BE-17B8C30C49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0666" y="3219561"/>
            <a:ext cx="447138" cy="22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07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6BBFC-E80E-66FE-3795-45600458B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rgbClr val="2D3192"/>
                </a:solidFill>
              </a:rPr>
              <a:t>SISÄLTÖ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B3F2E4-D0D7-279B-AB15-F6B955612E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solidFill>
                  <a:srgbClr val="2D3192"/>
                </a:solidFill>
              </a:rPr>
              <a:t>Suomalainen ruokaketju lukuina</a:t>
            </a:r>
          </a:p>
          <a:p>
            <a:r>
              <a:rPr lang="fi-FI" dirty="0">
                <a:solidFill>
                  <a:srgbClr val="2D3192"/>
                </a:solidFill>
              </a:rPr>
              <a:t>Elintarvikeviennin kehitys verrokkimaissa</a:t>
            </a:r>
          </a:p>
          <a:p>
            <a:r>
              <a:rPr lang="fi-FI" dirty="0">
                <a:solidFill>
                  <a:srgbClr val="2D3192"/>
                </a:solidFill>
              </a:rPr>
              <a:t>Yritysvetoinen elintarvikeviennin kasvualusta</a:t>
            </a:r>
          </a:p>
          <a:p>
            <a:pPr lvl="1"/>
            <a:r>
              <a:rPr lang="fi-FI" dirty="0">
                <a:solidFill>
                  <a:srgbClr val="2D3192"/>
                </a:solidFill>
              </a:rPr>
              <a:t>Yleiskuva</a:t>
            </a:r>
          </a:p>
          <a:p>
            <a:pPr lvl="1"/>
            <a:r>
              <a:rPr lang="fi-FI" dirty="0">
                <a:solidFill>
                  <a:srgbClr val="2D3192"/>
                </a:solidFill>
              </a:rPr>
              <a:t>Tavoitteet</a:t>
            </a:r>
          </a:p>
          <a:p>
            <a:pPr lvl="1"/>
            <a:r>
              <a:rPr lang="fi-FI" dirty="0">
                <a:solidFill>
                  <a:srgbClr val="2D3192"/>
                </a:solidFill>
              </a:rPr>
              <a:t>Painopisteet</a:t>
            </a:r>
          </a:p>
          <a:p>
            <a:r>
              <a:rPr lang="fi-FI" dirty="0">
                <a:solidFill>
                  <a:srgbClr val="2D3192"/>
                </a:solidFill>
              </a:rPr>
              <a:t>Aktiviteetit elintarvike viennissä</a:t>
            </a:r>
          </a:p>
          <a:p>
            <a:endParaRPr lang="fi-FI" dirty="0">
              <a:solidFill>
                <a:srgbClr val="2D3192"/>
              </a:solidFill>
            </a:endParaRPr>
          </a:p>
          <a:p>
            <a:endParaRPr lang="fi-FI" dirty="0">
              <a:solidFill>
                <a:srgbClr val="2D319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57322B-7D73-5A8D-F0AB-51A07BD42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3813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EB9F7-B203-920C-B216-67D26A3D9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BA8DD-E445-2DD6-2096-1F99C05D7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rgbClr val="2D3192"/>
                </a:solidFill>
              </a:rPr>
              <a:t>SISÄLTÖ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475646-BE0A-2D68-0739-59A98395E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b="1" dirty="0">
                <a:solidFill>
                  <a:srgbClr val="2D3192"/>
                </a:solidFill>
              </a:rPr>
              <a:t>Suomalainen ruokaketju lukuina</a:t>
            </a:r>
          </a:p>
          <a:p>
            <a:r>
              <a:rPr lang="fi-FI" dirty="0">
                <a:solidFill>
                  <a:srgbClr val="2D3192"/>
                </a:solidFill>
              </a:rPr>
              <a:t>Elintarvikeviennin kehitys verrokkimaissa</a:t>
            </a:r>
          </a:p>
          <a:p>
            <a:r>
              <a:rPr lang="fi-FI" dirty="0">
                <a:solidFill>
                  <a:srgbClr val="2D3192"/>
                </a:solidFill>
              </a:rPr>
              <a:t>Yritysvetoinen elintarvikeviennin kasvualusta</a:t>
            </a:r>
          </a:p>
          <a:p>
            <a:pPr lvl="1"/>
            <a:r>
              <a:rPr lang="fi-FI" dirty="0">
                <a:solidFill>
                  <a:srgbClr val="2D3192"/>
                </a:solidFill>
              </a:rPr>
              <a:t>Yleiskuva</a:t>
            </a:r>
          </a:p>
          <a:p>
            <a:pPr lvl="1"/>
            <a:r>
              <a:rPr lang="fi-FI" dirty="0">
                <a:solidFill>
                  <a:srgbClr val="2D3192"/>
                </a:solidFill>
              </a:rPr>
              <a:t>Tavoitteet</a:t>
            </a:r>
          </a:p>
          <a:p>
            <a:pPr lvl="1"/>
            <a:r>
              <a:rPr lang="fi-FI" dirty="0">
                <a:solidFill>
                  <a:srgbClr val="2D3192"/>
                </a:solidFill>
              </a:rPr>
              <a:t>Painopisteet</a:t>
            </a:r>
          </a:p>
          <a:p>
            <a:r>
              <a:rPr lang="fi-FI" dirty="0">
                <a:solidFill>
                  <a:srgbClr val="2D3192"/>
                </a:solidFill>
              </a:rPr>
              <a:t>Aktiviteetit elintarvike viennissä</a:t>
            </a:r>
          </a:p>
          <a:p>
            <a:endParaRPr lang="fi-FI" dirty="0">
              <a:solidFill>
                <a:srgbClr val="2D3192"/>
              </a:solidFill>
            </a:endParaRPr>
          </a:p>
          <a:p>
            <a:endParaRPr lang="fi-FI" dirty="0">
              <a:solidFill>
                <a:srgbClr val="2D319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BC9BBF-93FC-5D16-7B1C-258599987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8703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Ryhmä 59">
            <a:extLst>
              <a:ext uri="{FF2B5EF4-FFF2-40B4-BE49-F238E27FC236}">
                <a16:creationId xmlns:a16="http://schemas.microsoft.com/office/drawing/2014/main" id="{76180FA2-84B3-D864-0EF8-B354BBA07A66}"/>
              </a:ext>
            </a:extLst>
          </p:cNvPr>
          <p:cNvGrpSpPr/>
          <p:nvPr/>
        </p:nvGrpSpPr>
        <p:grpSpPr>
          <a:xfrm>
            <a:off x="3677122" y="5061630"/>
            <a:ext cx="1852769" cy="1259054"/>
            <a:chOff x="1056457" y="4829601"/>
            <a:chExt cx="2053653" cy="1395565"/>
          </a:xfrm>
          <a:solidFill>
            <a:srgbClr val="2D3192"/>
          </a:solidFill>
        </p:grpSpPr>
        <p:sp>
          <p:nvSpPr>
            <p:cNvPr id="61" name="Puoliympyrä 60">
              <a:extLst>
                <a:ext uri="{FF2B5EF4-FFF2-40B4-BE49-F238E27FC236}">
                  <a16:creationId xmlns:a16="http://schemas.microsoft.com/office/drawing/2014/main" id="{94B95663-5C13-2853-568E-1631BAF46FAD}"/>
                </a:ext>
              </a:extLst>
            </p:cNvPr>
            <p:cNvSpPr/>
            <p:nvPr/>
          </p:nvSpPr>
          <p:spPr>
            <a:xfrm rot="17576057">
              <a:off x="1398344" y="4833318"/>
              <a:ext cx="1395565" cy="1388132"/>
            </a:xfrm>
            <a:prstGeom prst="chor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kstiruutu 61">
              <a:extLst>
                <a:ext uri="{FF2B5EF4-FFF2-40B4-BE49-F238E27FC236}">
                  <a16:creationId xmlns:a16="http://schemas.microsoft.com/office/drawing/2014/main" id="{E661F5A7-D166-E5AB-682A-42E0E6629E92}"/>
                </a:ext>
              </a:extLst>
            </p:cNvPr>
            <p:cNvSpPr txBox="1"/>
            <p:nvPr/>
          </p:nvSpPr>
          <p:spPr>
            <a:xfrm>
              <a:off x="1056457" y="5553475"/>
              <a:ext cx="2053653" cy="307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Kaupanala</a:t>
              </a:r>
            </a:p>
          </p:txBody>
        </p:sp>
      </p:grpSp>
      <p:grpSp>
        <p:nvGrpSpPr>
          <p:cNvPr id="63" name="Ryhmä 62">
            <a:extLst>
              <a:ext uri="{FF2B5EF4-FFF2-40B4-BE49-F238E27FC236}">
                <a16:creationId xmlns:a16="http://schemas.microsoft.com/office/drawing/2014/main" id="{42D32CC6-0503-2D68-8D87-C9FA45BB89F7}"/>
              </a:ext>
            </a:extLst>
          </p:cNvPr>
          <p:cNvGrpSpPr/>
          <p:nvPr/>
        </p:nvGrpSpPr>
        <p:grpSpPr>
          <a:xfrm>
            <a:off x="8971722" y="2990210"/>
            <a:ext cx="1855505" cy="1821407"/>
            <a:chOff x="1207647" y="4443731"/>
            <a:chExt cx="2056685" cy="2018890"/>
          </a:xfrm>
          <a:solidFill>
            <a:srgbClr val="2D3192"/>
          </a:solidFill>
        </p:grpSpPr>
        <p:sp>
          <p:nvSpPr>
            <p:cNvPr id="64" name="Puoliympyrä 63">
              <a:extLst>
                <a:ext uri="{FF2B5EF4-FFF2-40B4-BE49-F238E27FC236}">
                  <a16:creationId xmlns:a16="http://schemas.microsoft.com/office/drawing/2014/main" id="{95F97484-A568-0F4C-8D28-DA3D8AFC879E}"/>
                </a:ext>
              </a:extLst>
            </p:cNvPr>
            <p:cNvSpPr/>
            <p:nvPr/>
          </p:nvSpPr>
          <p:spPr>
            <a:xfrm rot="17576057">
              <a:off x="1197372" y="4454006"/>
              <a:ext cx="2018890" cy="1998340"/>
            </a:xfrm>
            <a:prstGeom prst="chor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Tekstiruutu 64">
              <a:extLst>
                <a:ext uri="{FF2B5EF4-FFF2-40B4-BE49-F238E27FC236}">
                  <a16:creationId xmlns:a16="http://schemas.microsoft.com/office/drawing/2014/main" id="{CB7BA230-DA41-4A9F-74EE-861D657C70E3}"/>
                </a:ext>
              </a:extLst>
            </p:cNvPr>
            <p:cNvSpPr txBox="1"/>
            <p:nvPr/>
          </p:nvSpPr>
          <p:spPr>
            <a:xfrm>
              <a:off x="1210679" y="5420815"/>
              <a:ext cx="2053653" cy="51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Majoitus- ja ravitsemistoiminta</a:t>
              </a:r>
            </a:p>
          </p:txBody>
        </p:sp>
      </p:grp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C8DCF394-D971-491E-E566-347A86F0228F}"/>
              </a:ext>
            </a:extLst>
          </p:cNvPr>
          <p:cNvGrpSpPr/>
          <p:nvPr/>
        </p:nvGrpSpPr>
        <p:grpSpPr>
          <a:xfrm>
            <a:off x="6696321" y="729894"/>
            <a:ext cx="2242845" cy="2236211"/>
            <a:chOff x="1280681" y="4195054"/>
            <a:chExt cx="2173573" cy="2173573"/>
          </a:xfrm>
          <a:solidFill>
            <a:srgbClr val="2D3192"/>
          </a:solidFill>
        </p:grpSpPr>
        <p:sp>
          <p:nvSpPr>
            <p:cNvPr id="12" name="Puoliympyrä 11">
              <a:extLst>
                <a:ext uri="{FF2B5EF4-FFF2-40B4-BE49-F238E27FC236}">
                  <a16:creationId xmlns:a16="http://schemas.microsoft.com/office/drawing/2014/main" id="{301FCC8B-69C2-CE6F-AE88-0DC182AF7F56}"/>
                </a:ext>
              </a:extLst>
            </p:cNvPr>
            <p:cNvSpPr/>
            <p:nvPr/>
          </p:nvSpPr>
          <p:spPr>
            <a:xfrm rot="6733427">
              <a:off x="1280681" y="4195054"/>
              <a:ext cx="2173573" cy="2173573"/>
            </a:xfrm>
            <a:prstGeom prst="chor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kstiruutu 12">
              <a:extLst>
                <a:ext uri="{FF2B5EF4-FFF2-40B4-BE49-F238E27FC236}">
                  <a16:creationId xmlns:a16="http://schemas.microsoft.com/office/drawing/2014/main" id="{A5EF7B4A-BAE8-C57F-6EAC-C0232581F84C}"/>
                </a:ext>
              </a:extLst>
            </p:cNvPr>
            <p:cNvSpPr txBox="1"/>
            <p:nvPr/>
          </p:nvSpPr>
          <p:spPr>
            <a:xfrm>
              <a:off x="1352475" y="4808281"/>
              <a:ext cx="2053653" cy="448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Elintarvike-</a:t>
              </a:r>
            </a:p>
            <a:p>
              <a:pPr algn="ctr"/>
              <a:r>
                <a:rPr lang="fi-FI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teollisuus</a:t>
              </a:r>
            </a:p>
          </p:txBody>
        </p:sp>
      </p:grpSp>
      <p:grpSp>
        <p:nvGrpSpPr>
          <p:cNvPr id="10" name="Ryhmä 9">
            <a:extLst>
              <a:ext uri="{FF2B5EF4-FFF2-40B4-BE49-F238E27FC236}">
                <a16:creationId xmlns:a16="http://schemas.microsoft.com/office/drawing/2014/main" id="{54F654C7-1429-D0A5-3A13-F02C7749A310}"/>
              </a:ext>
            </a:extLst>
          </p:cNvPr>
          <p:cNvGrpSpPr/>
          <p:nvPr/>
        </p:nvGrpSpPr>
        <p:grpSpPr>
          <a:xfrm>
            <a:off x="2619958" y="2737123"/>
            <a:ext cx="1759345" cy="1750698"/>
            <a:chOff x="1296649" y="4167266"/>
            <a:chExt cx="2173573" cy="2173573"/>
          </a:xfrm>
          <a:solidFill>
            <a:srgbClr val="2D3192"/>
          </a:solidFill>
        </p:grpSpPr>
        <p:sp>
          <p:nvSpPr>
            <p:cNvPr id="9" name="Puoliympyrä 8">
              <a:extLst>
                <a:ext uri="{FF2B5EF4-FFF2-40B4-BE49-F238E27FC236}">
                  <a16:creationId xmlns:a16="http://schemas.microsoft.com/office/drawing/2014/main" id="{4B99EF90-16B1-D1B0-5E94-08FD809D5229}"/>
                </a:ext>
              </a:extLst>
            </p:cNvPr>
            <p:cNvSpPr/>
            <p:nvPr/>
          </p:nvSpPr>
          <p:spPr>
            <a:xfrm rot="6733427">
              <a:off x="1296649" y="4167266"/>
              <a:ext cx="2173573" cy="2173573"/>
            </a:xfrm>
            <a:prstGeom prst="chor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kstiruutu 4">
              <a:extLst>
                <a:ext uri="{FF2B5EF4-FFF2-40B4-BE49-F238E27FC236}">
                  <a16:creationId xmlns:a16="http://schemas.microsoft.com/office/drawing/2014/main" id="{9E544164-D8B6-3129-B79E-A90D0223B86C}"/>
                </a:ext>
              </a:extLst>
            </p:cNvPr>
            <p:cNvSpPr txBox="1"/>
            <p:nvPr/>
          </p:nvSpPr>
          <p:spPr>
            <a:xfrm>
              <a:off x="1347210" y="4851107"/>
              <a:ext cx="2053653" cy="34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Ruuantuotanto</a:t>
              </a:r>
            </a:p>
          </p:txBody>
        </p:sp>
      </p:grpSp>
      <p:sp>
        <p:nvSpPr>
          <p:cNvPr id="16" name="Asiakirja 15">
            <a:extLst>
              <a:ext uri="{FF2B5EF4-FFF2-40B4-BE49-F238E27FC236}">
                <a16:creationId xmlns:a16="http://schemas.microsoft.com/office/drawing/2014/main" id="{7BEF963C-7344-6467-E720-BD53CEF684F7}"/>
              </a:ext>
            </a:extLst>
          </p:cNvPr>
          <p:cNvSpPr/>
          <p:nvPr/>
        </p:nvSpPr>
        <p:spPr>
          <a:xfrm>
            <a:off x="6168099" y="2099124"/>
            <a:ext cx="4994346" cy="1848709"/>
          </a:xfrm>
          <a:prstGeom prst="flowChartDocument">
            <a:avLst/>
          </a:prstGeom>
          <a:solidFill>
            <a:srgbClr val="D38A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Asiakirja 14">
            <a:extLst>
              <a:ext uri="{FF2B5EF4-FFF2-40B4-BE49-F238E27FC236}">
                <a16:creationId xmlns:a16="http://schemas.microsoft.com/office/drawing/2014/main" id="{CC8A3DFB-52F8-DC4D-F91B-F3747845F986}"/>
              </a:ext>
            </a:extLst>
          </p:cNvPr>
          <p:cNvSpPr/>
          <p:nvPr/>
        </p:nvSpPr>
        <p:spPr>
          <a:xfrm rot="10800000">
            <a:off x="931025" y="3621366"/>
            <a:ext cx="5267232" cy="1848709"/>
          </a:xfrm>
          <a:prstGeom prst="flowChartDocument">
            <a:avLst/>
          </a:prstGeom>
          <a:solidFill>
            <a:srgbClr val="D588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cxnSp>
        <p:nvCxnSpPr>
          <p:cNvPr id="48" name="Käyrä yhdysviiva 47">
            <a:extLst>
              <a:ext uri="{FF2B5EF4-FFF2-40B4-BE49-F238E27FC236}">
                <a16:creationId xmlns:a16="http://schemas.microsoft.com/office/drawing/2014/main" id="{10D56B99-5076-1846-7E86-B6DEF877AA02}"/>
              </a:ext>
            </a:extLst>
          </p:cNvPr>
          <p:cNvCxnSpPr>
            <a:cxnSpLocks/>
          </p:cNvCxnSpPr>
          <p:nvPr/>
        </p:nvCxnSpPr>
        <p:spPr>
          <a:xfrm flipV="1">
            <a:off x="-336745" y="2625215"/>
            <a:ext cx="13461167" cy="2264235"/>
          </a:xfrm>
          <a:prstGeom prst="curvedConnector3">
            <a:avLst>
              <a:gd name="adj1" fmla="val 50000"/>
            </a:avLst>
          </a:prstGeom>
          <a:ln w="768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tsikko 1">
            <a:extLst>
              <a:ext uri="{FF2B5EF4-FFF2-40B4-BE49-F238E27FC236}">
                <a16:creationId xmlns:a16="http://schemas.microsoft.com/office/drawing/2014/main" id="{2A863561-D4F6-A822-04CB-8D8441996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880" y="-22241"/>
            <a:ext cx="7172998" cy="1237436"/>
          </a:xfrm>
        </p:spPr>
        <p:txBody>
          <a:bodyPr>
            <a:normAutofit/>
          </a:bodyPr>
          <a:lstStyle/>
          <a:p>
            <a:r>
              <a:rPr lang="fi-FI" sz="4000" dirty="0">
                <a:latin typeface="+mj-lt"/>
              </a:rPr>
              <a:t>Suomalainen</a:t>
            </a:r>
            <a:r>
              <a:rPr lang="fi-FI" sz="4000" dirty="0"/>
              <a:t> ruokaketju</a:t>
            </a:r>
          </a:p>
        </p:txBody>
      </p:sp>
      <p:pic>
        <p:nvPicPr>
          <p:cNvPr id="38" name="Kuva 37" descr="Haarukka ja veitsi tasaisella täytöllä">
            <a:extLst>
              <a:ext uri="{FF2B5EF4-FFF2-40B4-BE49-F238E27FC236}">
                <a16:creationId xmlns:a16="http://schemas.microsoft.com/office/drawing/2014/main" id="{3D8D618D-234E-2CEB-7CE7-C87B728D35F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01496" y="3249911"/>
            <a:ext cx="543318" cy="543318"/>
          </a:xfrm>
          <a:prstGeom prst="rect">
            <a:avLst/>
          </a:prstGeom>
        </p:spPr>
      </p:pic>
      <p:sp>
        <p:nvSpPr>
          <p:cNvPr id="40" name="Tekstiruutu 39">
            <a:extLst>
              <a:ext uri="{FF2B5EF4-FFF2-40B4-BE49-F238E27FC236}">
                <a16:creationId xmlns:a16="http://schemas.microsoft.com/office/drawing/2014/main" id="{9282EF85-07CF-4EEE-3070-EF7F25191332}"/>
              </a:ext>
            </a:extLst>
          </p:cNvPr>
          <p:cNvSpPr txBox="1"/>
          <p:nvPr/>
        </p:nvSpPr>
        <p:spPr>
          <a:xfrm>
            <a:off x="464903" y="2770933"/>
            <a:ext cx="2278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dirty="0">
                <a:solidFill>
                  <a:srgbClr val="2D3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Maatalous työllistää</a:t>
            </a:r>
          </a:p>
          <a:p>
            <a:pPr algn="ctr"/>
            <a:r>
              <a:rPr lang="fi-FI" sz="3600" b="1" dirty="0">
                <a:solidFill>
                  <a:srgbClr val="2D3192"/>
                </a:solidFill>
                <a:latin typeface="+mj-lt"/>
                <a:cs typeface="Arial" panose="020B0604020202020204" pitchFamily="34" charset="0"/>
              </a:rPr>
              <a:t>76 000</a:t>
            </a:r>
          </a:p>
        </p:txBody>
      </p:sp>
      <p:pic>
        <p:nvPicPr>
          <p:cNvPr id="44" name="Kuva 43" descr="Traktori tasaisella täytöllä">
            <a:extLst>
              <a:ext uri="{FF2B5EF4-FFF2-40B4-BE49-F238E27FC236}">
                <a16:creationId xmlns:a16="http://schemas.microsoft.com/office/drawing/2014/main" id="{0DFC99C1-D2EE-62BC-C6E5-A1AC7A65578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230621">
            <a:off x="1288976" y="3446984"/>
            <a:ext cx="713359" cy="713359"/>
          </a:xfrm>
          <a:prstGeom prst="rect">
            <a:avLst/>
          </a:prstGeom>
        </p:spPr>
      </p:pic>
      <p:pic>
        <p:nvPicPr>
          <p:cNvPr id="46" name="Kuva 45" descr="Kauppa tasaisella täytöllä">
            <a:extLst>
              <a:ext uri="{FF2B5EF4-FFF2-40B4-BE49-F238E27FC236}">
                <a16:creationId xmlns:a16="http://schemas.microsoft.com/office/drawing/2014/main" id="{8020FCD5-B3B5-6E8C-E1DE-93BB8D3B1E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37099" y="4948587"/>
            <a:ext cx="625343" cy="625343"/>
          </a:xfrm>
          <a:prstGeom prst="rect">
            <a:avLst/>
          </a:prstGeom>
        </p:spPr>
      </p:pic>
      <p:pic>
        <p:nvPicPr>
          <p:cNvPr id="20" name="Kuva 19" descr="Muna ääriviiva">
            <a:extLst>
              <a:ext uri="{FF2B5EF4-FFF2-40B4-BE49-F238E27FC236}">
                <a16:creationId xmlns:a16="http://schemas.microsoft.com/office/drawing/2014/main" id="{4DFC1172-185D-FE76-46AE-A66A616FC6C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492900">
            <a:off x="3273302" y="4521662"/>
            <a:ext cx="441977" cy="441977"/>
          </a:xfrm>
          <a:prstGeom prst="rect">
            <a:avLst/>
          </a:prstGeom>
        </p:spPr>
      </p:pic>
      <p:pic>
        <p:nvPicPr>
          <p:cNvPr id="26" name="Kuva 25" descr="Munakoiso tasaisella täytöllä">
            <a:extLst>
              <a:ext uri="{FF2B5EF4-FFF2-40B4-BE49-F238E27FC236}">
                <a16:creationId xmlns:a16="http://schemas.microsoft.com/office/drawing/2014/main" id="{F7220BC6-0DCE-5E9D-811E-4A04573591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98500" y="4626091"/>
            <a:ext cx="574274" cy="574274"/>
          </a:xfrm>
          <a:prstGeom prst="rect">
            <a:avLst/>
          </a:prstGeom>
        </p:spPr>
      </p:pic>
      <p:pic>
        <p:nvPicPr>
          <p:cNvPr id="28" name="Kuva 27" descr="Mustikka tasaisella täytöllä">
            <a:extLst>
              <a:ext uri="{FF2B5EF4-FFF2-40B4-BE49-F238E27FC236}">
                <a16:creationId xmlns:a16="http://schemas.microsoft.com/office/drawing/2014/main" id="{D9E396F2-1414-406D-B279-46BD12A900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0730" y="4594672"/>
            <a:ext cx="574274" cy="574274"/>
          </a:xfrm>
          <a:prstGeom prst="rect">
            <a:avLst/>
          </a:prstGeom>
        </p:spPr>
      </p:pic>
      <p:pic>
        <p:nvPicPr>
          <p:cNvPr id="30" name="Kuva 29" descr="Mansikka tasaisella täytöllä">
            <a:extLst>
              <a:ext uri="{FF2B5EF4-FFF2-40B4-BE49-F238E27FC236}">
                <a16:creationId xmlns:a16="http://schemas.microsoft.com/office/drawing/2014/main" id="{5E47CD64-17DF-9AE4-C5F0-F2BDEEA252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27952">
            <a:off x="1876527" y="4496992"/>
            <a:ext cx="371321" cy="371321"/>
          </a:xfrm>
          <a:prstGeom prst="rect">
            <a:avLst/>
          </a:prstGeom>
        </p:spPr>
      </p:pic>
      <p:pic>
        <p:nvPicPr>
          <p:cNvPr id="36" name="Kuva 35" descr="Sipuli tasaisella täytöllä">
            <a:extLst>
              <a:ext uri="{FF2B5EF4-FFF2-40B4-BE49-F238E27FC236}">
                <a16:creationId xmlns:a16="http://schemas.microsoft.com/office/drawing/2014/main" id="{3B66B65A-10D8-6F36-6DF3-BED477A4DF1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67662" y="4085955"/>
            <a:ext cx="734844" cy="734844"/>
          </a:xfrm>
          <a:prstGeom prst="rect">
            <a:avLst/>
          </a:prstGeom>
        </p:spPr>
      </p:pic>
      <p:pic>
        <p:nvPicPr>
          <p:cNvPr id="54" name="Kuva 53" descr="Ympyräkaavio tasaisella täytöllä">
            <a:extLst>
              <a:ext uri="{FF2B5EF4-FFF2-40B4-BE49-F238E27FC236}">
                <a16:creationId xmlns:a16="http://schemas.microsoft.com/office/drawing/2014/main" id="{1558037B-2204-ACDD-01D9-24D3CA0A27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32130" y="2347806"/>
            <a:ext cx="563684" cy="563684"/>
          </a:xfrm>
          <a:prstGeom prst="rect">
            <a:avLst/>
          </a:prstGeom>
        </p:spPr>
      </p:pic>
      <p:pic>
        <p:nvPicPr>
          <p:cNvPr id="56" name="Kuva 55" descr="Jäätelö tasaisella täytöllä">
            <a:extLst>
              <a:ext uri="{FF2B5EF4-FFF2-40B4-BE49-F238E27FC236}">
                <a16:creationId xmlns:a16="http://schemas.microsoft.com/office/drawing/2014/main" id="{47E95DD8-48F5-51DE-A9D9-C5ED508DC5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52233" y="2703947"/>
            <a:ext cx="613921" cy="613921"/>
          </a:xfrm>
          <a:prstGeom prst="rect">
            <a:avLst/>
          </a:prstGeom>
        </p:spPr>
      </p:pic>
      <p:pic>
        <p:nvPicPr>
          <p:cNvPr id="58" name="Kuva 57" descr="Omena tasaisella täytöllä">
            <a:extLst>
              <a:ext uri="{FF2B5EF4-FFF2-40B4-BE49-F238E27FC236}">
                <a16:creationId xmlns:a16="http://schemas.microsoft.com/office/drawing/2014/main" id="{C98F86BA-DDD9-2BA4-8AC9-BFCB3BE5648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0971655">
            <a:off x="258994" y="4107559"/>
            <a:ext cx="602436" cy="602436"/>
          </a:xfrm>
          <a:prstGeom prst="rect">
            <a:avLst/>
          </a:prstGeom>
        </p:spPr>
      </p:pic>
      <p:grpSp>
        <p:nvGrpSpPr>
          <p:cNvPr id="39" name="Ryhmä 38">
            <a:extLst>
              <a:ext uri="{FF2B5EF4-FFF2-40B4-BE49-F238E27FC236}">
                <a16:creationId xmlns:a16="http://schemas.microsoft.com/office/drawing/2014/main" id="{9EDCE860-B5BA-9536-5D1E-B4734C828ED9}"/>
              </a:ext>
            </a:extLst>
          </p:cNvPr>
          <p:cNvGrpSpPr/>
          <p:nvPr/>
        </p:nvGrpSpPr>
        <p:grpSpPr>
          <a:xfrm>
            <a:off x="11033920" y="2238461"/>
            <a:ext cx="815215" cy="782374"/>
            <a:chOff x="9932141" y="326299"/>
            <a:chExt cx="914400" cy="914400"/>
          </a:xfrm>
        </p:grpSpPr>
        <p:pic>
          <p:nvPicPr>
            <p:cNvPr id="18" name="Kuva 17" descr="Bao tasaisella täytöllä">
              <a:extLst>
                <a:ext uri="{FF2B5EF4-FFF2-40B4-BE49-F238E27FC236}">
                  <a16:creationId xmlns:a16="http://schemas.microsoft.com/office/drawing/2014/main" id="{DB96CB12-E791-69FD-C8E9-D53BE34D86E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088071" y="355862"/>
              <a:ext cx="586039" cy="586039"/>
            </a:xfrm>
            <a:prstGeom prst="rect">
              <a:avLst/>
            </a:prstGeom>
          </p:spPr>
        </p:pic>
        <p:pic>
          <p:nvPicPr>
            <p:cNvPr id="22" name="Kuva 21" descr="Lautanen ääriviiva">
              <a:extLst>
                <a:ext uri="{FF2B5EF4-FFF2-40B4-BE49-F238E27FC236}">
                  <a16:creationId xmlns:a16="http://schemas.microsoft.com/office/drawing/2014/main" id="{B0248396-CDB5-1809-E5D0-446884358C5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932141" y="326299"/>
              <a:ext cx="914400" cy="914400"/>
            </a:xfrm>
            <a:prstGeom prst="rect">
              <a:avLst/>
            </a:prstGeom>
          </p:spPr>
        </p:pic>
      </p:grpSp>
      <p:pic>
        <p:nvPicPr>
          <p:cNvPr id="24" name="Kuva 23" descr="GMO tasaisella täytöllä">
            <a:extLst>
              <a:ext uri="{FF2B5EF4-FFF2-40B4-BE49-F238E27FC236}">
                <a16:creationId xmlns:a16="http://schemas.microsoft.com/office/drawing/2014/main" id="{55B9F574-78BC-3323-93BC-F5F249084D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668749" y="2644168"/>
            <a:ext cx="708120" cy="708120"/>
          </a:xfrm>
          <a:prstGeom prst="rect">
            <a:avLst/>
          </a:prstGeom>
        </p:spPr>
      </p:pic>
      <p:sp>
        <p:nvSpPr>
          <p:cNvPr id="59" name="Tekstiruutu 58">
            <a:extLst>
              <a:ext uri="{FF2B5EF4-FFF2-40B4-BE49-F238E27FC236}">
                <a16:creationId xmlns:a16="http://schemas.microsoft.com/office/drawing/2014/main" id="{B9607AE8-0A03-929E-7D9F-692E4FAAB5CF}"/>
              </a:ext>
            </a:extLst>
          </p:cNvPr>
          <p:cNvSpPr txBox="1"/>
          <p:nvPr/>
        </p:nvSpPr>
        <p:spPr>
          <a:xfrm>
            <a:off x="1202607" y="5546382"/>
            <a:ext cx="2450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dirty="0">
                <a:solidFill>
                  <a:srgbClr val="2D3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Päivittäistavarakauppa työllistää</a:t>
            </a:r>
          </a:p>
          <a:p>
            <a:pPr algn="ctr"/>
            <a:r>
              <a:rPr lang="fi-FI" sz="3600" b="1" dirty="0">
                <a:solidFill>
                  <a:srgbClr val="2D3192"/>
                </a:solidFill>
                <a:latin typeface="+mj-lt"/>
                <a:cs typeface="Arial" panose="020B0604020202020204" pitchFamily="34" charset="0"/>
              </a:rPr>
              <a:t>65 000</a:t>
            </a:r>
          </a:p>
        </p:txBody>
      </p:sp>
      <p:sp>
        <p:nvSpPr>
          <p:cNvPr id="66" name="Tekstiruutu 65">
            <a:extLst>
              <a:ext uri="{FF2B5EF4-FFF2-40B4-BE49-F238E27FC236}">
                <a16:creationId xmlns:a16="http://schemas.microsoft.com/office/drawing/2014/main" id="{AC44C3D0-4AB7-AD95-C712-5309B34DEFF7}"/>
              </a:ext>
            </a:extLst>
          </p:cNvPr>
          <p:cNvSpPr txBox="1"/>
          <p:nvPr/>
        </p:nvSpPr>
        <p:spPr>
          <a:xfrm>
            <a:off x="9016953" y="937178"/>
            <a:ext cx="22787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dirty="0">
                <a:solidFill>
                  <a:srgbClr val="2D3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Elintarvike ja juomateollisuus työllistää</a:t>
            </a:r>
          </a:p>
          <a:p>
            <a:pPr algn="ctr"/>
            <a:r>
              <a:rPr lang="fi-FI" sz="3600" b="1" dirty="0">
                <a:solidFill>
                  <a:srgbClr val="2D3192"/>
                </a:solidFill>
                <a:latin typeface="+mj-lt"/>
                <a:cs typeface="Arial" panose="020B0604020202020204" pitchFamily="34" charset="0"/>
              </a:rPr>
              <a:t>39 000</a:t>
            </a:r>
          </a:p>
        </p:txBody>
      </p:sp>
      <p:sp>
        <p:nvSpPr>
          <p:cNvPr id="69" name="Tekstiruutu 68">
            <a:extLst>
              <a:ext uri="{FF2B5EF4-FFF2-40B4-BE49-F238E27FC236}">
                <a16:creationId xmlns:a16="http://schemas.microsoft.com/office/drawing/2014/main" id="{05A98D4E-993E-1A02-96F0-BC09DFB50B73}"/>
              </a:ext>
            </a:extLst>
          </p:cNvPr>
          <p:cNvSpPr txBox="1"/>
          <p:nvPr/>
        </p:nvSpPr>
        <p:spPr>
          <a:xfrm>
            <a:off x="822702" y="1260389"/>
            <a:ext cx="4598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latin typeface="+mj-lt"/>
              </a:rPr>
              <a:t>Koko elintarvikesektori työllistää </a:t>
            </a:r>
            <a:r>
              <a:rPr lang="fi-FI" b="1" dirty="0">
                <a:solidFill>
                  <a:srgbClr val="2D3192"/>
                </a:solidFill>
                <a:latin typeface="+mj-lt"/>
              </a:rPr>
              <a:t>340 000 </a:t>
            </a:r>
            <a:r>
              <a:rPr lang="fi-FI" b="1" dirty="0">
                <a:latin typeface="+mj-lt"/>
              </a:rPr>
              <a:t>henkilöä. </a:t>
            </a:r>
          </a:p>
        </p:txBody>
      </p:sp>
      <p:sp>
        <p:nvSpPr>
          <p:cNvPr id="73" name="Tekstiruutu 72">
            <a:extLst>
              <a:ext uri="{FF2B5EF4-FFF2-40B4-BE49-F238E27FC236}">
                <a16:creationId xmlns:a16="http://schemas.microsoft.com/office/drawing/2014/main" id="{55080B32-6197-A6B4-E80B-A1415C015FE9}"/>
              </a:ext>
            </a:extLst>
          </p:cNvPr>
          <p:cNvSpPr txBox="1"/>
          <p:nvPr/>
        </p:nvSpPr>
        <p:spPr>
          <a:xfrm>
            <a:off x="7257808" y="4473924"/>
            <a:ext cx="22787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dirty="0">
                <a:solidFill>
                  <a:srgbClr val="2D3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Majoitus- ja </a:t>
            </a:r>
            <a:br>
              <a:rPr lang="fi-FI" sz="1200" dirty="0">
                <a:solidFill>
                  <a:srgbClr val="2D31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200" dirty="0">
                <a:solidFill>
                  <a:srgbClr val="2D3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ravitsemisala työllistää</a:t>
            </a:r>
          </a:p>
          <a:p>
            <a:pPr algn="ctr"/>
            <a:r>
              <a:rPr lang="fi-FI" sz="3600" b="1" dirty="0">
                <a:solidFill>
                  <a:srgbClr val="2D3192"/>
                </a:solidFill>
                <a:latin typeface="+mj-lt"/>
                <a:cs typeface="Arial" panose="020B0604020202020204" pitchFamily="34" charset="0"/>
              </a:rPr>
              <a:t>86 000</a:t>
            </a:r>
          </a:p>
        </p:txBody>
      </p:sp>
      <p:sp>
        <p:nvSpPr>
          <p:cNvPr id="75" name="Ellipsi 74">
            <a:extLst>
              <a:ext uri="{FF2B5EF4-FFF2-40B4-BE49-F238E27FC236}">
                <a16:creationId xmlns:a16="http://schemas.microsoft.com/office/drawing/2014/main" id="{01920406-0F04-BFC9-85E0-B2246E345C07}"/>
              </a:ext>
            </a:extLst>
          </p:cNvPr>
          <p:cNvSpPr/>
          <p:nvPr/>
        </p:nvSpPr>
        <p:spPr>
          <a:xfrm>
            <a:off x="4698857" y="2302880"/>
            <a:ext cx="2945722" cy="29457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4" name="Tekstiruutu 73">
            <a:extLst>
              <a:ext uri="{FF2B5EF4-FFF2-40B4-BE49-F238E27FC236}">
                <a16:creationId xmlns:a16="http://schemas.microsoft.com/office/drawing/2014/main" id="{2043485D-0376-51E1-3790-C3C2BCE90DC9}"/>
              </a:ext>
            </a:extLst>
          </p:cNvPr>
          <p:cNvSpPr txBox="1"/>
          <p:nvPr/>
        </p:nvSpPr>
        <p:spPr>
          <a:xfrm>
            <a:off x="4715296" y="3109368"/>
            <a:ext cx="293308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Suomalaisten ruoka- ja </a:t>
            </a:r>
            <a:br>
              <a:rPr lang="fi-FI" sz="1200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200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elintarvikkeiden sekä juomien </a:t>
            </a:r>
          </a:p>
          <a:p>
            <a:pPr algn="ctr"/>
            <a:r>
              <a:rPr lang="fi-FI" sz="2800" b="1" dirty="0">
                <a:solidFill>
                  <a:srgbClr val="2D3192"/>
                </a:solidFill>
                <a:effectLst/>
                <a:latin typeface="+mj-lt"/>
                <a:cs typeface="Arial" panose="020B0604020202020204" pitchFamily="34" charset="0"/>
              </a:rPr>
              <a:t>viennin arvo </a:t>
            </a:r>
            <a:br>
              <a:rPr lang="fi-FI" sz="2800" b="1" dirty="0">
                <a:solidFill>
                  <a:srgbClr val="2D3192"/>
                </a:solidFill>
                <a:effectLst/>
                <a:latin typeface="+mj-lt"/>
                <a:cs typeface="Arial" panose="020B0604020202020204" pitchFamily="34" charset="0"/>
              </a:rPr>
            </a:br>
            <a:r>
              <a:rPr lang="fi-FI" sz="2800" b="1" dirty="0">
                <a:solidFill>
                  <a:srgbClr val="2D3192"/>
                </a:solidFill>
                <a:effectLst/>
                <a:latin typeface="+mj-lt"/>
                <a:cs typeface="Arial" panose="020B0604020202020204" pitchFamily="34" charset="0"/>
              </a:rPr>
              <a:t>on 2,4 </a:t>
            </a:r>
            <a:r>
              <a:rPr lang="fi-FI" sz="2800" b="1" dirty="0" err="1">
                <a:solidFill>
                  <a:srgbClr val="2D3192"/>
                </a:solidFill>
                <a:effectLst/>
                <a:latin typeface="+mj-lt"/>
                <a:cs typeface="Arial" panose="020B0604020202020204" pitchFamily="34" charset="0"/>
              </a:rPr>
              <a:t>mrd</a:t>
            </a:r>
            <a:r>
              <a:rPr lang="fi-FI" sz="2800" b="1" dirty="0">
                <a:solidFill>
                  <a:srgbClr val="2D3192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fi-FI" sz="1200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euroa.</a:t>
            </a:r>
          </a:p>
        </p:txBody>
      </p:sp>
      <p:pic>
        <p:nvPicPr>
          <p:cNvPr id="79" name="Kuva 78" descr="Tehdas tasaisella täytöllä">
            <a:extLst>
              <a:ext uri="{FF2B5EF4-FFF2-40B4-BE49-F238E27FC236}">
                <a16:creationId xmlns:a16="http://schemas.microsoft.com/office/drawing/2014/main" id="{5309CE7F-38C6-1A50-A75F-047A4CFC1D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203251" y="1315701"/>
            <a:ext cx="914400" cy="914400"/>
          </a:xfrm>
          <a:prstGeom prst="rect">
            <a:avLst/>
          </a:prstGeom>
        </p:spPr>
      </p:pic>
      <p:sp>
        <p:nvSpPr>
          <p:cNvPr id="80" name="Tekstiruutu 79">
            <a:extLst>
              <a:ext uri="{FF2B5EF4-FFF2-40B4-BE49-F238E27FC236}">
                <a16:creationId xmlns:a16="http://schemas.microsoft.com/office/drawing/2014/main" id="{B7DCB016-BBEA-958A-1E9F-67A29D9961EC}"/>
              </a:ext>
            </a:extLst>
          </p:cNvPr>
          <p:cNvSpPr txBox="1"/>
          <p:nvPr/>
        </p:nvSpPr>
        <p:spPr>
          <a:xfrm>
            <a:off x="5138705" y="5713700"/>
            <a:ext cx="2119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b="1" dirty="0">
                <a:solidFill>
                  <a:srgbClr val="2D3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Kuluttaja</a:t>
            </a:r>
          </a:p>
        </p:txBody>
      </p:sp>
      <p:sp>
        <p:nvSpPr>
          <p:cNvPr id="82" name="Tekstiruutu 81">
            <a:extLst>
              <a:ext uri="{FF2B5EF4-FFF2-40B4-BE49-F238E27FC236}">
                <a16:creationId xmlns:a16="http://schemas.microsoft.com/office/drawing/2014/main" id="{611A242D-E957-9544-1AB3-644BB87BDD4E}"/>
              </a:ext>
            </a:extLst>
          </p:cNvPr>
          <p:cNvSpPr txBox="1"/>
          <p:nvPr/>
        </p:nvSpPr>
        <p:spPr>
          <a:xfrm>
            <a:off x="822703" y="1921317"/>
            <a:ext cx="41732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860800" algn="l"/>
              </a:tabLst>
            </a:pPr>
            <a:r>
              <a:rPr lang="fi-FI" sz="1200" dirty="0"/>
              <a:t>Tuo työtä kuljetusalalle, pakkausteollisuuteen, tutkimus-, koulutus- ja neuvontasektorille, tuotekehitykseen, myynnin ja markkinoinnin aloille.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8E4F15-A54C-367D-B0C8-CB77046763ED}"/>
              </a:ext>
            </a:extLst>
          </p:cNvPr>
          <p:cNvSpPr txBox="1"/>
          <p:nvPr/>
        </p:nvSpPr>
        <p:spPr>
          <a:xfrm>
            <a:off x="880758" y="6339010"/>
            <a:ext cx="67346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rgbClr val="3F3F3F"/>
                </a:solidFill>
                <a:effectLst/>
              </a:rPr>
              <a:t>Lähde: </a:t>
            </a:r>
            <a:r>
              <a:rPr lang="en-GB" sz="800" dirty="0" err="1">
                <a:solidFill>
                  <a:srgbClr val="3F3F3F"/>
                </a:solidFill>
                <a:effectLst/>
              </a:rPr>
              <a:t>Ruokatieto</a:t>
            </a:r>
            <a:r>
              <a:rPr lang="en-GB" sz="800" dirty="0">
                <a:solidFill>
                  <a:srgbClr val="3F3F3F"/>
                </a:solidFill>
                <a:effectLst/>
              </a:rPr>
              <a:t>, </a:t>
            </a:r>
            <a:r>
              <a:rPr lang="en-GB" sz="800" dirty="0" err="1">
                <a:solidFill>
                  <a:srgbClr val="3F3F3F"/>
                </a:solidFill>
                <a:effectLst/>
              </a:rPr>
              <a:t>Tietohaarukka</a:t>
            </a:r>
            <a:r>
              <a:rPr lang="en-GB" sz="800" dirty="0">
                <a:solidFill>
                  <a:srgbClr val="3F3F3F"/>
                </a:solidFill>
                <a:effectLst/>
              </a:rPr>
              <a:t> 2022 – Luke, </a:t>
            </a:r>
            <a:r>
              <a:rPr lang="en-GB" sz="800" dirty="0" err="1">
                <a:solidFill>
                  <a:srgbClr val="3F3F3F"/>
                </a:solidFill>
                <a:effectLst/>
              </a:rPr>
              <a:t>Satotilasto</a:t>
            </a:r>
            <a:r>
              <a:rPr lang="en-GB" sz="800" dirty="0">
                <a:solidFill>
                  <a:srgbClr val="3F3F3F"/>
                </a:solidFill>
                <a:effectLst/>
              </a:rPr>
              <a:t> 2022 – </a:t>
            </a:r>
            <a:r>
              <a:rPr lang="en-GB" sz="800" dirty="0" err="1">
                <a:solidFill>
                  <a:srgbClr val="3F3F3F"/>
                </a:solidFill>
                <a:effectLst/>
              </a:rPr>
              <a:t>MaRA</a:t>
            </a:r>
            <a:r>
              <a:rPr lang="en-GB" sz="800" dirty="0">
                <a:solidFill>
                  <a:srgbClr val="3F3F3F"/>
                </a:solidFill>
                <a:effectLst/>
              </a:rPr>
              <a:t> </a:t>
            </a:r>
            <a:r>
              <a:rPr lang="en-GB" sz="800" dirty="0" err="1">
                <a:solidFill>
                  <a:srgbClr val="3F3F3F"/>
                </a:solidFill>
                <a:effectLst/>
              </a:rPr>
              <a:t>tilastot</a:t>
            </a:r>
            <a:r>
              <a:rPr lang="en-GB" sz="800" dirty="0">
                <a:solidFill>
                  <a:srgbClr val="3F3F3F"/>
                </a:solidFill>
                <a:effectLst/>
              </a:rPr>
              <a:t> – </a:t>
            </a:r>
            <a:r>
              <a:rPr lang="en-GB" sz="800" dirty="0" err="1">
                <a:solidFill>
                  <a:srgbClr val="3F3F3F"/>
                </a:solidFill>
                <a:effectLst/>
              </a:rPr>
              <a:t>Ruokakatemia</a:t>
            </a:r>
            <a:endParaRPr lang="en-GB" sz="800" dirty="0">
              <a:solidFill>
                <a:srgbClr val="3F3F3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74608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D8EE6-A764-F1DD-2836-53954F1F0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A693B-0174-9347-F2AB-3DD40ED00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rgbClr val="2D3192"/>
                </a:solidFill>
              </a:rPr>
              <a:t>SISÄLTÖ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5A3AB-968D-75FE-1735-96A721753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solidFill>
                  <a:srgbClr val="2D3192"/>
                </a:solidFill>
              </a:rPr>
              <a:t>Suomalainen ruokaketju lukuina</a:t>
            </a:r>
          </a:p>
          <a:p>
            <a:r>
              <a:rPr lang="fi-FI" b="1" dirty="0">
                <a:solidFill>
                  <a:srgbClr val="2D3192"/>
                </a:solidFill>
              </a:rPr>
              <a:t>Elintarvikeviennin kehitys verrokkimaissa</a:t>
            </a:r>
          </a:p>
          <a:p>
            <a:r>
              <a:rPr lang="fi-FI" dirty="0">
                <a:solidFill>
                  <a:srgbClr val="2D3192"/>
                </a:solidFill>
              </a:rPr>
              <a:t>Yritysvetoinen elintarvikeviennin kasvualusta</a:t>
            </a:r>
          </a:p>
          <a:p>
            <a:pPr lvl="1"/>
            <a:r>
              <a:rPr lang="fi-FI" dirty="0">
                <a:solidFill>
                  <a:srgbClr val="2D3192"/>
                </a:solidFill>
              </a:rPr>
              <a:t>Yleiskuva</a:t>
            </a:r>
          </a:p>
          <a:p>
            <a:pPr lvl="1"/>
            <a:r>
              <a:rPr lang="fi-FI" dirty="0">
                <a:solidFill>
                  <a:srgbClr val="2D3192"/>
                </a:solidFill>
              </a:rPr>
              <a:t>Tavoitteet</a:t>
            </a:r>
          </a:p>
          <a:p>
            <a:pPr lvl="1"/>
            <a:r>
              <a:rPr lang="fi-FI" dirty="0">
                <a:solidFill>
                  <a:srgbClr val="2D3192"/>
                </a:solidFill>
              </a:rPr>
              <a:t>Painopisteet</a:t>
            </a:r>
          </a:p>
          <a:p>
            <a:r>
              <a:rPr lang="fi-FI" dirty="0">
                <a:solidFill>
                  <a:srgbClr val="2D3192"/>
                </a:solidFill>
              </a:rPr>
              <a:t>Aktiviteetit elintarvike viennissä</a:t>
            </a:r>
          </a:p>
          <a:p>
            <a:pPr marL="0" indent="0">
              <a:buNone/>
            </a:pPr>
            <a:endParaRPr lang="fi-FI" dirty="0">
              <a:solidFill>
                <a:srgbClr val="2D3192"/>
              </a:solidFill>
            </a:endParaRPr>
          </a:p>
          <a:p>
            <a:endParaRPr lang="fi-FI" dirty="0">
              <a:solidFill>
                <a:srgbClr val="2D3192"/>
              </a:solidFill>
            </a:endParaRPr>
          </a:p>
          <a:p>
            <a:endParaRPr lang="fi-FI" dirty="0">
              <a:solidFill>
                <a:srgbClr val="2D319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A09165-9935-1C6C-3ED4-AB94F6B9C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9384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5BA73-71E4-5344-82A3-D12F44871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uva 15">
            <a:extLst>
              <a:ext uri="{FF2B5EF4-FFF2-40B4-BE49-F238E27FC236}">
                <a16:creationId xmlns:a16="http://schemas.microsoft.com/office/drawing/2014/main" id="{3713864B-966A-A2DE-1C19-1F024BF47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346" y="604533"/>
            <a:ext cx="9167638" cy="647831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0F37A0C-080E-DD3A-662E-322675B70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4998"/>
            <a:ext cx="10515600" cy="1325563"/>
          </a:xfrm>
        </p:spPr>
        <p:txBody>
          <a:bodyPr>
            <a:normAutofit/>
          </a:bodyPr>
          <a:lstStyle/>
          <a:p>
            <a:r>
              <a:rPr lang="fi-FI" sz="4000" b="1" dirty="0">
                <a:latin typeface="+mj-lt"/>
                <a:cs typeface="Finlandica" pitchFamily="50" charset="0"/>
              </a:rPr>
              <a:t>Ruokavienti kasvaa kilpailijamaissa</a:t>
            </a:r>
            <a:endParaRPr lang="fi-FI" sz="4000" dirty="0">
              <a:latin typeface="+mj-lt"/>
            </a:endParaRPr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EDC409EE-770D-2B45-833F-D48A009DF560}"/>
              </a:ext>
            </a:extLst>
          </p:cNvPr>
          <p:cNvGrpSpPr/>
          <p:nvPr/>
        </p:nvGrpSpPr>
        <p:grpSpPr>
          <a:xfrm>
            <a:off x="9181728" y="4715787"/>
            <a:ext cx="2670802" cy="2153708"/>
            <a:chOff x="9181728" y="4715787"/>
            <a:chExt cx="2670802" cy="2153708"/>
          </a:xfrm>
        </p:grpSpPr>
        <p:sp>
          <p:nvSpPr>
            <p:cNvPr id="8" name="Viive 7">
              <a:extLst>
                <a:ext uri="{FF2B5EF4-FFF2-40B4-BE49-F238E27FC236}">
                  <a16:creationId xmlns:a16="http://schemas.microsoft.com/office/drawing/2014/main" id="{3088CD58-1C4A-78CB-5F96-A06D90E61E21}"/>
                </a:ext>
              </a:extLst>
            </p:cNvPr>
            <p:cNvSpPr/>
            <p:nvPr/>
          </p:nvSpPr>
          <p:spPr>
            <a:xfrm rot="16200000">
              <a:off x="9155291" y="5611654"/>
              <a:ext cx="1284278" cy="123140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9" name="Kuva 8" descr="Kuva, joka sisältää kohteen kuvakaappaus, Grafiikka, logo, muotoilu&#10;&#10;Kuvaus luotu automaattisesti">
              <a:extLst>
                <a:ext uri="{FF2B5EF4-FFF2-40B4-BE49-F238E27FC236}">
                  <a16:creationId xmlns:a16="http://schemas.microsoft.com/office/drawing/2014/main" id="{C5F9FEA8-FE75-19B2-AA12-6D06595A9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5579" y="6110582"/>
              <a:ext cx="1058617" cy="453693"/>
            </a:xfrm>
            <a:prstGeom prst="rect">
              <a:avLst/>
            </a:prstGeom>
          </p:spPr>
        </p:pic>
        <p:sp>
          <p:nvSpPr>
            <p:cNvPr id="10" name="Viive 1">
              <a:extLst>
                <a:ext uri="{FF2B5EF4-FFF2-40B4-BE49-F238E27FC236}">
                  <a16:creationId xmlns:a16="http://schemas.microsoft.com/office/drawing/2014/main" id="{00335690-4251-909F-DE4E-9284FC059D9A}"/>
                </a:ext>
              </a:extLst>
            </p:cNvPr>
            <p:cNvSpPr/>
            <p:nvPr/>
          </p:nvSpPr>
          <p:spPr>
            <a:xfrm rot="16200000">
              <a:off x="10159974" y="5176939"/>
              <a:ext cx="2153708" cy="1231404"/>
            </a:xfrm>
            <a:custGeom>
              <a:avLst/>
              <a:gdLst>
                <a:gd name="connsiteX0" fmla="*/ 0 w 1284278"/>
                <a:gd name="connsiteY0" fmla="*/ 0 h 1231403"/>
                <a:gd name="connsiteX1" fmla="*/ 642139 w 1284278"/>
                <a:gd name="connsiteY1" fmla="*/ 0 h 1231403"/>
                <a:gd name="connsiteX2" fmla="*/ 1284278 w 1284278"/>
                <a:gd name="connsiteY2" fmla="*/ 615702 h 1231403"/>
                <a:gd name="connsiteX3" fmla="*/ 642139 w 1284278"/>
                <a:gd name="connsiteY3" fmla="*/ 1231404 h 1231403"/>
                <a:gd name="connsiteX4" fmla="*/ 0 w 1284278"/>
                <a:gd name="connsiteY4" fmla="*/ 1231403 h 1231403"/>
                <a:gd name="connsiteX5" fmla="*/ 0 w 1284278"/>
                <a:gd name="connsiteY5" fmla="*/ 0 h 1231403"/>
                <a:gd name="connsiteX0" fmla="*/ 0 w 1584082"/>
                <a:gd name="connsiteY0" fmla="*/ 7498 h 1231404"/>
                <a:gd name="connsiteX1" fmla="*/ 941943 w 1584082"/>
                <a:gd name="connsiteY1" fmla="*/ 0 h 1231404"/>
                <a:gd name="connsiteX2" fmla="*/ 1584082 w 1584082"/>
                <a:gd name="connsiteY2" fmla="*/ 615702 h 1231404"/>
                <a:gd name="connsiteX3" fmla="*/ 941943 w 1584082"/>
                <a:gd name="connsiteY3" fmla="*/ 1231404 h 1231404"/>
                <a:gd name="connsiteX4" fmla="*/ 299804 w 1584082"/>
                <a:gd name="connsiteY4" fmla="*/ 1231403 h 1231404"/>
                <a:gd name="connsiteX5" fmla="*/ 0 w 1584082"/>
                <a:gd name="connsiteY5" fmla="*/ 7498 h 1231404"/>
                <a:gd name="connsiteX0" fmla="*/ 7494 w 1591576"/>
                <a:gd name="connsiteY0" fmla="*/ 7498 h 1238898"/>
                <a:gd name="connsiteX1" fmla="*/ 949437 w 1591576"/>
                <a:gd name="connsiteY1" fmla="*/ 0 h 1238898"/>
                <a:gd name="connsiteX2" fmla="*/ 1591576 w 1591576"/>
                <a:gd name="connsiteY2" fmla="*/ 615702 h 1238898"/>
                <a:gd name="connsiteX3" fmla="*/ 949437 w 1591576"/>
                <a:gd name="connsiteY3" fmla="*/ 1231404 h 1238898"/>
                <a:gd name="connsiteX4" fmla="*/ 0 w 1591576"/>
                <a:gd name="connsiteY4" fmla="*/ 1238898 h 1238898"/>
                <a:gd name="connsiteX5" fmla="*/ 7494 w 1591576"/>
                <a:gd name="connsiteY5" fmla="*/ 7498 h 1238898"/>
                <a:gd name="connsiteX0" fmla="*/ 0 w 2153708"/>
                <a:gd name="connsiteY0" fmla="*/ 3 h 1238898"/>
                <a:gd name="connsiteX1" fmla="*/ 1511569 w 2153708"/>
                <a:gd name="connsiteY1" fmla="*/ 0 h 1238898"/>
                <a:gd name="connsiteX2" fmla="*/ 2153708 w 2153708"/>
                <a:gd name="connsiteY2" fmla="*/ 615702 h 1238898"/>
                <a:gd name="connsiteX3" fmla="*/ 1511569 w 2153708"/>
                <a:gd name="connsiteY3" fmla="*/ 1231404 h 1238898"/>
                <a:gd name="connsiteX4" fmla="*/ 562132 w 2153708"/>
                <a:gd name="connsiteY4" fmla="*/ 1238898 h 1238898"/>
                <a:gd name="connsiteX5" fmla="*/ 0 w 2153708"/>
                <a:gd name="connsiteY5" fmla="*/ 3 h 1238898"/>
                <a:gd name="connsiteX0" fmla="*/ 0 w 2153708"/>
                <a:gd name="connsiteY0" fmla="*/ 3 h 1231404"/>
                <a:gd name="connsiteX1" fmla="*/ 1511569 w 2153708"/>
                <a:gd name="connsiteY1" fmla="*/ 0 h 1231404"/>
                <a:gd name="connsiteX2" fmla="*/ 2153708 w 2153708"/>
                <a:gd name="connsiteY2" fmla="*/ 615702 h 1231404"/>
                <a:gd name="connsiteX3" fmla="*/ 1511569 w 2153708"/>
                <a:gd name="connsiteY3" fmla="*/ 1231404 h 1231404"/>
                <a:gd name="connsiteX4" fmla="*/ 1 w 2153708"/>
                <a:gd name="connsiteY4" fmla="*/ 1231403 h 1231404"/>
                <a:gd name="connsiteX5" fmla="*/ 0 w 2153708"/>
                <a:gd name="connsiteY5" fmla="*/ 3 h 1231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3708" h="1231404">
                  <a:moveTo>
                    <a:pt x="0" y="3"/>
                  </a:moveTo>
                  <a:lnTo>
                    <a:pt x="1511569" y="0"/>
                  </a:lnTo>
                  <a:cubicBezTo>
                    <a:pt x="1866213" y="0"/>
                    <a:pt x="2153708" y="275659"/>
                    <a:pt x="2153708" y="615702"/>
                  </a:cubicBezTo>
                  <a:cubicBezTo>
                    <a:pt x="2153708" y="955745"/>
                    <a:pt x="1866213" y="1231404"/>
                    <a:pt x="1511569" y="1231404"/>
                  </a:cubicBezTo>
                  <a:lnTo>
                    <a:pt x="1" y="1231403"/>
                  </a:lnTo>
                  <a:cubicBezTo>
                    <a:pt x="1" y="820936"/>
                    <a:pt x="0" y="410470"/>
                    <a:pt x="0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1" name="Kuva 10" descr="Kuva, joka sisältää kohteen teksti, Fontti, logo, Sähkönsininen&#10;&#10;Kuvaus luotu automaattisesti">
              <a:extLst>
                <a:ext uri="{FF2B5EF4-FFF2-40B4-BE49-F238E27FC236}">
                  <a16:creationId xmlns:a16="http://schemas.microsoft.com/office/drawing/2014/main" id="{0CFBA1EB-AB50-5643-C34D-DF675E15F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85594" y="5734123"/>
              <a:ext cx="658482" cy="320780"/>
            </a:xfrm>
            <a:prstGeom prst="rect">
              <a:avLst/>
            </a:prstGeom>
          </p:spPr>
        </p:pic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A3641CD9-E91F-D26F-471A-6C3740C02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57578" y="5238253"/>
              <a:ext cx="1148739" cy="32078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3329A41-F686-9573-6229-3214179620C2}"/>
              </a:ext>
            </a:extLst>
          </p:cNvPr>
          <p:cNvSpPr txBox="1"/>
          <p:nvPr/>
        </p:nvSpPr>
        <p:spPr>
          <a:xfrm>
            <a:off x="880758" y="6339010"/>
            <a:ext cx="67346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Lähde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Luonnonvarakeskus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306F71B5-7FDF-4299-61EA-F490AEEA3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1102" y="230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E0C63-111C-46F5-9624-E08CDAB874D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Source Sans Pro" panose="020B0503030403020204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771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0F0E2-DFB5-FA9A-05EA-B3CABC266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F2068-73EF-FE48-07B7-9338D2286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rgbClr val="2D3192"/>
                </a:solidFill>
              </a:rPr>
              <a:t>SISÄLTÖ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CB001-F42B-FDD6-31F9-1DF839D54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solidFill>
                  <a:srgbClr val="2D3192"/>
                </a:solidFill>
              </a:rPr>
              <a:t>Suomalainen ruokaketju lukuina</a:t>
            </a:r>
          </a:p>
          <a:p>
            <a:r>
              <a:rPr lang="fi-FI" dirty="0">
                <a:solidFill>
                  <a:srgbClr val="2D3192"/>
                </a:solidFill>
              </a:rPr>
              <a:t>Elintarvikeviennin kehitys verrokkimaissa</a:t>
            </a:r>
          </a:p>
          <a:p>
            <a:r>
              <a:rPr lang="fi-FI" b="1" dirty="0">
                <a:solidFill>
                  <a:srgbClr val="2D3192"/>
                </a:solidFill>
              </a:rPr>
              <a:t>Yritysvetoinen elintarvikeviennin kasvualusta</a:t>
            </a:r>
          </a:p>
          <a:p>
            <a:pPr lvl="1"/>
            <a:r>
              <a:rPr lang="fi-FI" b="1" dirty="0">
                <a:solidFill>
                  <a:srgbClr val="2D3192"/>
                </a:solidFill>
              </a:rPr>
              <a:t>Yleiskuva</a:t>
            </a:r>
          </a:p>
          <a:p>
            <a:pPr lvl="1"/>
            <a:r>
              <a:rPr lang="fi-FI" dirty="0">
                <a:solidFill>
                  <a:srgbClr val="2D3192"/>
                </a:solidFill>
              </a:rPr>
              <a:t>Tavoitteet</a:t>
            </a:r>
          </a:p>
          <a:p>
            <a:pPr lvl="1"/>
            <a:r>
              <a:rPr lang="fi-FI" dirty="0">
                <a:solidFill>
                  <a:srgbClr val="2D3192"/>
                </a:solidFill>
              </a:rPr>
              <a:t>Painopisteet</a:t>
            </a:r>
          </a:p>
          <a:p>
            <a:r>
              <a:rPr lang="fi-FI" dirty="0">
                <a:solidFill>
                  <a:srgbClr val="2D3192"/>
                </a:solidFill>
              </a:rPr>
              <a:t>Aktiviteetit elintarvike viennissä</a:t>
            </a:r>
          </a:p>
          <a:p>
            <a:pPr marL="0" indent="0">
              <a:buNone/>
            </a:pPr>
            <a:endParaRPr lang="fi-FI" dirty="0">
              <a:solidFill>
                <a:srgbClr val="2D3192"/>
              </a:solidFill>
            </a:endParaRPr>
          </a:p>
          <a:p>
            <a:endParaRPr lang="fi-FI" dirty="0">
              <a:solidFill>
                <a:srgbClr val="2D3192"/>
              </a:solidFill>
            </a:endParaRPr>
          </a:p>
          <a:p>
            <a:endParaRPr lang="fi-FI" dirty="0">
              <a:solidFill>
                <a:srgbClr val="2D319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FFF8C4-6B66-22FB-E0F8-DC6BF79F0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4899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8548A-1F7E-29F1-2E48-3916959EA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5CBCAD2E-D82F-047E-34C8-79F6A21F4820}"/>
              </a:ext>
            </a:extLst>
          </p:cNvPr>
          <p:cNvSpPr/>
          <p:nvPr/>
        </p:nvSpPr>
        <p:spPr>
          <a:xfrm>
            <a:off x="6650180" y="2173322"/>
            <a:ext cx="4608776" cy="3159070"/>
          </a:xfrm>
          <a:prstGeom prst="rect">
            <a:avLst/>
          </a:prstGeom>
          <a:solidFill>
            <a:srgbClr val="7AA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50B962B-A209-E260-F4AB-B5E6D6384B6B}"/>
              </a:ext>
            </a:extLst>
          </p:cNvPr>
          <p:cNvSpPr/>
          <p:nvPr/>
        </p:nvSpPr>
        <p:spPr>
          <a:xfrm>
            <a:off x="933044" y="2182972"/>
            <a:ext cx="5357232" cy="3131663"/>
          </a:xfrm>
          <a:prstGeom prst="rect">
            <a:avLst/>
          </a:prstGeom>
          <a:noFill/>
          <a:ln>
            <a:solidFill>
              <a:srgbClr val="7AA4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B854431-54D4-8D08-7E4E-8AE281C897A5}"/>
              </a:ext>
            </a:extLst>
          </p:cNvPr>
          <p:cNvSpPr/>
          <p:nvPr/>
        </p:nvSpPr>
        <p:spPr>
          <a:xfrm>
            <a:off x="636140" y="4124201"/>
            <a:ext cx="10896153" cy="2363489"/>
          </a:xfrm>
          <a:prstGeom prst="ellipse">
            <a:avLst/>
          </a:prstGeom>
          <a:solidFill>
            <a:srgbClr val="2D319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Viive 1">
            <a:extLst>
              <a:ext uri="{FF2B5EF4-FFF2-40B4-BE49-F238E27FC236}">
                <a16:creationId xmlns:a16="http://schemas.microsoft.com/office/drawing/2014/main" id="{CAF68E5C-C3BC-50C3-B797-6FFC6ED42A43}"/>
              </a:ext>
            </a:extLst>
          </p:cNvPr>
          <p:cNvSpPr/>
          <p:nvPr/>
        </p:nvSpPr>
        <p:spPr>
          <a:xfrm rot="1800000">
            <a:off x="6283356" y="3543750"/>
            <a:ext cx="2953577" cy="1688737"/>
          </a:xfrm>
          <a:custGeom>
            <a:avLst/>
            <a:gdLst>
              <a:gd name="connsiteX0" fmla="*/ 0 w 1284278"/>
              <a:gd name="connsiteY0" fmla="*/ 0 h 1231403"/>
              <a:gd name="connsiteX1" fmla="*/ 642139 w 1284278"/>
              <a:gd name="connsiteY1" fmla="*/ 0 h 1231403"/>
              <a:gd name="connsiteX2" fmla="*/ 1284278 w 1284278"/>
              <a:gd name="connsiteY2" fmla="*/ 615702 h 1231403"/>
              <a:gd name="connsiteX3" fmla="*/ 642139 w 1284278"/>
              <a:gd name="connsiteY3" fmla="*/ 1231404 h 1231403"/>
              <a:gd name="connsiteX4" fmla="*/ 0 w 1284278"/>
              <a:gd name="connsiteY4" fmla="*/ 1231403 h 1231403"/>
              <a:gd name="connsiteX5" fmla="*/ 0 w 1284278"/>
              <a:gd name="connsiteY5" fmla="*/ 0 h 1231403"/>
              <a:gd name="connsiteX0" fmla="*/ 0 w 1584082"/>
              <a:gd name="connsiteY0" fmla="*/ 7498 h 1231404"/>
              <a:gd name="connsiteX1" fmla="*/ 941943 w 1584082"/>
              <a:gd name="connsiteY1" fmla="*/ 0 h 1231404"/>
              <a:gd name="connsiteX2" fmla="*/ 1584082 w 1584082"/>
              <a:gd name="connsiteY2" fmla="*/ 615702 h 1231404"/>
              <a:gd name="connsiteX3" fmla="*/ 941943 w 1584082"/>
              <a:gd name="connsiteY3" fmla="*/ 1231404 h 1231404"/>
              <a:gd name="connsiteX4" fmla="*/ 299804 w 1584082"/>
              <a:gd name="connsiteY4" fmla="*/ 1231403 h 1231404"/>
              <a:gd name="connsiteX5" fmla="*/ 0 w 1584082"/>
              <a:gd name="connsiteY5" fmla="*/ 7498 h 1231404"/>
              <a:gd name="connsiteX0" fmla="*/ 7494 w 1591576"/>
              <a:gd name="connsiteY0" fmla="*/ 7498 h 1238898"/>
              <a:gd name="connsiteX1" fmla="*/ 949437 w 1591576"/>
              <a:gd name="connsiteY1" fmla="*/ 0 h 1238898"/>
              <a:gd name="connsiteX2" fmla="*/ 1591576 w 1591576"/>
              <a:gd name="connsiteY2" fmla="*/ 615702 h 1238898"/>
              <a:gd name="connsiteX3" fmla="*/ 949437 w 1591576"/>
              <a:gd name="connsiteY3" fmla="*/ 1231404 h 1238898"/>
              <a:gd name="connsiteX4" fmla="*/ 0 w 1591576"/>
              <a:gd name="connsiteY4" fmla="*/ 1238898 h 1238898"/>
              <a:gd name="connsiteX5" fmla="*/ 7494 w 1591576"/>
              <a:gd name="connsiteY5" fmla="*/ 7498 h 1238898"/>
              <a:gd name="connsiteX0" fmla="*/ 0 w 2153708"/>
              <a:gd name="connsiteY0" fmla="*/ 3 h 1238898"/>
              <a:gd name="connsiteX1" fmla="*/ 1511569 w 2153708"/>
              <a:gd name="connsiteY1" fmla="*/ 0 h 1238898"/>
              <a:gd name="connsiteX2" fmla="*/ 2153708 w 2153708"/>
              <a:gd name="connsiteY2" fmla="*/ 615702 h 1238898"/>
              <a:gd name="connsiteX3" fmla="*/ 1511569 w 2153708"/>
              <a:gd name="connsiteY3" fmla="*/ 1231404 h 1238898"/>
              <a:gd name="connsiteX4" fmla="*/ 562132 w 2153708"/>
              <a:gd name="connsiteY4" fmla="*/ 1238898 h 1238898"/>
              <a:gd name="connsiteX5" fmla="*/ 0 w 2153708"/>
              <a:gd name="connsiteY5" fmla="*/ 3 h 1238898"/>
              <a:gd name="connsiteX0" fmla="*/ 0 w 2153708"/>
              <a:gd name="connsiteY0" fmla="*/ 3 h 1231404"/>
              <a:gd name="connsiteX1" fmla="*/ 1511569 w 2153708"/>
              <a:gd name="connsiteY1" fmla="*/ 0 h 1231404"/>
              <a:gd name="connsiteX2" fmla="*/ 2153708 w 2153708"/>
              <a:gd name="connsiteY2" fmla="*/ 615702 h 1231404"/>
              <a:gd name="connsiteX3" fmla="*/ 1511569 w 2153708"/>
              <a:gd name="connsiteY3" fmla="*/ 1231404 h 1231404"/>
              <a:gd name="connsiteX4" fmla="*/ 1 w 2153708"/>
              <a:gd name="connsiteY4" fmla="*/ 1231403 h 1231404"/>
              <a:gd name="connsiteX5" fmla="*/ 0 w 2153708"/>
              <a:gd name="connsiteY5" fmla="*/ 3 h 1231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3708" h="1231404">
                <a:moveTo>
                  <a:pt x="0" y="3"/>
                </a:moveTo>
                <a:lnTo>
                  <a:pt x="1511569" y="0"/>
                </a:lnTo>
                <a:cubicBezTo>
                  <a:pt x="1866213" y="0"/>
                  <a:pt x="2153708" y="275659"/>
                  <a:pt x="2153708" y="615702"/>
                </a:cubicBezTo>
                <a:cubicBezTo>
                  <a:pt x="2153708" y="955745"/>
                  <a:pt x="1866213" y="1231404"/>
                  <a:pt x="1511569" y="1231404"/>
                </a:cubicBezTo>
                <a:lnTo>
                  <a:pt x="1" y="1231403"/>
                </a:lnTo>
                <a:cubicBezTo>
                  <a:pt x="1" y="820936"/>
                  <a:pt x="0" y="410470"/>
                  <a:pt x="0" y="3"/>
                </a:cubicBezTo>
                <a:close/>
              </a:path>
            </a:pathLst>
          </a:custGeom>
          <a:solidFill>
            <a:srgbClr val="FAD1F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5" name="Kuva 1">
            <a:extLst>
              <a:ext uri="{FF2B5EF4-FFF2-40B4-BE49-F238E27FC236}">
                <a16:creationId xmlns:a16="http://schemas.microsoft.com/office/drawing/2014/main" id="{06578547-7D1F-E369-00C5-E4F1C3A5B6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82" t="15673" r="4869" b="37104"/>
          <a:stretch/>
        </p:blipFill>
        <p:spPr>
          <a:xfrm>
            <a:off x="1250849" y="2668527"/>
            <a:ext cx="1622134" cy="1651588"/>
          </a:xfrm>
          <a:prstGeom prst="rect">
            <a:avLst/>
          </a:prstGeom>
          <a:noFill/>
        </p:spPr>
      </p:pic>
      <p:sp>
        <p:nvSpPr>
          <p:cNvPr id="21" name="Bent Arrow 20">
            <a:extLst>
              <a:ext uri="{FF2B5EF4-FFF2-40B4-BE49-F238E27FC236}">
                <a16:creationId xmlns:a16="http://schemas.microsoft.com/office/drawing/2014/main" id="{3654830B-F3A0-F382-C4C1-BE5344202FE8}"/>
              </a:ext>
            </a:extLst>
          </p:cNvPr>
          <p:cNvSpPr/>
          <p:nvPr/>
        </p:nvSpPr>
        <p:spPr>
          <a:xfrm>
            <a:off x="6271245" y="685259"/>
            <a:ext cx="4811048" cy="3402324"/>
          </a:xfrm>
          <a:prstGeom prst="bentArrow">
            <a:avLst/>
          </a:prstGeom>
          <a:solidFill>
            <a:srgbClr val="2D319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1200" cap="none" spc="0" normalizeH="0" baseline="0" noProof="0" dirty="0">
              <a:ln>
                <a:noFill/>
              </a:ln>
              <a:solidFill>
                <a:srgbClr val="2D319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Otsikko 10">
            <a:extLst>
              <a:ext uri="{FF2B5EF4-FFF2-40B4-BE49-F238E27FC236}">
                <a16:creationId xmlns:a16="http://schemas.microsoft.com/office/drawing/2014/main" id="{139DFCC3-C71A-8D2C-D774-9DA41C51F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034" y="705933"/>
            <a:ext cx="5631700" cy="749215"/>
          </a:xfrm>
        </p:spPr>
        <p:txBody>
          <a:bodyPr>
            <a:noAutofit/>
          </a:bodyPr>
          <a:lstStyle/>
          <a:p>
            <a:r>
              <a:rPr lang="fi-FI" sz="3000" dirty="0">
                <a:cs typeface="Finlandica" pitchFamily="50" charset="0"/>
              </a:rPr>
              <a:t>Ruokaviennin</a:t>
            </a:r>
            <a:r>
              <a:rPr lang="fi-FI" sz="3000" b="1" dirty="0">
                <a:cs typeface="Finlandica" pitchFamily="50" charset="0"/>
              </a:rPr>
              <a:t> yrityslähtöinen kasvualusta</a:t>
            </a:r>
            <a:endParaRPr lang="fi-FI" sz="3000" dirty="0"/>
          </a:p>
        </p:txBody>
      </p:sp>
      <p:sp>
        <p:nvSpPr>
          <p:cNvPr id="15" name="Tekstiruutu 37">
            <a:extLst>
              <a:ext uri="{FF2B5EF4-FFF2-40B4-BE49-F238E27FC236}">
                <a16:creationId xmlns:a16="http://schemas.microsoft.com/office/drawing/2014/main" id="{80AF3638-E3B8-F80E-9F83-DEA393BAB953}"/>
              </a:ext>
            </a:extLst>
          </p:cNvPr>
          <p:cNvSpPr txBox="1"/>
          <p:nvPr/>
        </p:nvSpPr>
        <p:spPr>
          <a:xfrm>
            <a:off x="6761447" y="1171097"/>
            <a:ext cx="4117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Suomen elintarvikevienti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/>
                <a:ea typeface="+mn-ea"/>
                <a:cs typeface="Arial" panose="020B0604020202020204" pitchFamily="34" charset="0"/>
              </a:rPr>
              <a:t>&gt; 4 mrd.</a:t>
            </a:r>
          </a:p>
        </p:txBody>
      </p:sp>
      <p:sp>
        <p:nvSpPr>
          <p:cNvPr id="26" name="Tekstiruutu 9">
            <a:extLst>
              <a:ext uri="{FF2B5EF4-FFF2-40B4-BE49-F238E27FC236}">
                <a16:creationId xmlns:a16="http://schemas.microsoft.com/office/drawing/2014/main" id="{4D4EEB34-C3C1-6FFE-8AA5-B2EABFD1836B}"/>
              </a:ext>
            </a:extLst>
          </p:cNvPr>
          <p:cNvSpPr txBox="1"/>
          <p:nvPr/>
        </p:nvSpPr>
        <p:spPr>
          <a:xfrm>
            <a:off x="5347517" y="4841567"/>
            <a:ext cx="16101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900" b="1" dirty="0">
                <a:solidFill>
                  <a:prstClr val="white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</a:t>
            </a:r>
            <a:r>
              <a:rPr kumimoji="0" lang="fi-FI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ehittää</a:t>
            </a: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viennin operatiivista rakennetta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i-FI" sz="9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tarjoaa vienninedistämisen palveluita</a:t>
            </a:r>
            <a:endParaRPr lang="fi-FI" sz="900" b="1" dirty="0">
              <a:solidFill>
                <a:prstClr val="white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900" b="1" dirty="0">
                <a:solidFill>
                  <a:prstClr val="white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</a:t>
            </a:r>
            <a:r>
              <a:rPr kumimoji="0" lang="fi-FI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ahdollistaa</a:t>
            </a: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yritysten kaupallisen onnistumisen yhdessä.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A08D8E-3951-029D-ACB3-7D1801B91FAC}"/>
              </a:ext>
            </a:extLst>
          </p:cNvPr>
          <p:cNvSpPr txBox="1"/>
          <p:nvPr/>
        </p:nvSpPr>
        <p:spPr>
          <a:xfrm>
            <a:off x="5023908" y="1142591"/>
            <a:ext cx="21072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 Black" panose="020B0A04020102020204"/>
                <a:ea typeface="Aptos" panose="020B0004020202020204" pitchFamily="34" charset="0"/>
                <a:cs typeface="Finlandica" pitchFamily="50" charset="0"/>
              </a:rPr>
              <a:t>Viennin </a:t>
            </a:r>
            <a:b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 Black" panose="020B0A04020102020204"/>
                <a:ea typeface="Aptos" panose="020B0004020202020204" pitchFamily="34" charset="0"/>
                <a:cs typeface="Finlandica" pitchFamily="50" charset="0"/>
              </a:rPr>
            </a:b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 Black" panose="020B0A04020102020204"/>
                <a:ea typeface="Aptos" panose="020B0004020202020204" pitchFamily="34" charset="0"/>
                <a:cs typeface="Finlandica" pitchFamily="50" charset="0"/>
              </a:rPr>
              <a:t>tekijät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9A7BD8D-5856-E4B1-30AE-0FF96B198A38}"/>
              </a:ext>
            </a:extLst>
          </p:cNvPr>
          <p:cNvSpPr txBox="1"/>
          <p:nvPr/>
        </p:nvSpPr>
        <p:spPr>
          <a:xfrm>
            <a:off x="7658817" y="2602101"/>
            <a:ext cx="3604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 Black" panose="020B0A04020102020204"/>
                <a:ea typeface="Aptos" panose="020B0004020202020204" pitchFamily="34" charset="0"/>
                <a:cs typeface="Finlandica" pitchFamily="50" charset="0"/>
              </a:rPr>
              <a:t>Asiakkaat	Markkinat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EBBD914-C1E7-B53F-8166-96D8EF1FDEC3}"/>
              </a:ext>
            </a:extLst>
          </p:cNvPr>
          <p:cNvSpPr txBox="1"/>
          <p:nvPr/>
        </p:nvSpPr>
        <p:spPr>
          <a:xfrm>
            <a:off x="857741" y="1738864"/>
            <a:ext cx="2107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 Black" panose="020B0A04020102020204"/>
                <a:ea typeface="Aptos" panose="020B0004020202020204" pitchFamily="34" charset="0"/>
                <a:cs typeface="Finlandica" pitchFamily="50" charset="0"/>
              </a:rPr>
              <a:t>Viennin tuki </a:t>
            </a:r>
          </a:p>
        </p:txBody>
      </p:sp>
      <p:sp>
        <p:nvSpPr>
          <p:cNvPr id="46" name="Tekstiruutu 9">
            <a:extLst>
              <a:ext uri="{FF2B5EF4-FFF2-40B4-BE49-F238E27FC236}">
                <a16:creationId xmlns:a16="http://schemas.microsoft.com/office/drawing/2014/main" id="{0203D1B1-09BC-231A-FD26-4D0AA59F3449}"/>
              </a:ext>
            </a:extLst>
          </p:cNvPr>
          <p:cNvSpPr txBox="1"/>
          <p:nvPr/>
        </p:nvSpPr>
        <p:spPr>
          <a:xfrm>
            <a:off x="1051120" y="2285974"/>
            <a:ext cx="2021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 Black" panose="020B0A04020102020204"/>
                <a:ea typeface="Aptos" panose="020B0004020202020204" pitchFamily="34" charset="0"/>
                <a:cs typeface="Finlandica" pitchFamily="50" charset="0"/>
              </a:rPr>
              <a:t>Julkiset palvelut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srgbClr val="2D3192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Finlandica" pitchFamily="50" charset="0"/>
            </a:endParaRPr>
          </a:p>
        </p:txBody>
      </p:sp>
      <p:sp>
        <p:nvSpPr>
          <p:cNvPr id="47" name="Tekstiruutu 9">
            <a:extLst>
              <a:ext uri="{FF2B5EF4-FFF2-40B4-BE49-F238E27FC236}">
                <a16:creationId xmlns:a16="http://schemas.microsoft.com/office/drawing/2014/main" id="{A47EBE41-47CB-A597-FA70-71736E06A7F5}"/>
              </a:ext>
            </a:extLst>
          </p:cNvPr>
          <p:cNvSpPr txBox="1"/>
          <p:nvPr/>
        </p:nvSpPr>
        <p:spPr>
          <a:xfrm>
            <a:off x="3159395" y="2285974"/>
            <a:ext cx="15304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 Black" panose="020B0A04020102020204"/>
                <a:ea typeface="Aptos" panose="020B0004020202020204" pitchFamily="34" charset="0"/>
                <a:cs typeface="Finlandica" pitchFamily="50" charset="0"/>
              </a:rPr>
              <a:t>Etujärjestöt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srgbClr val="2D3192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Finlandica" pitchFamily="50" charset="0"/>
            </a:endParaRPr>
          </a:p>
        </p:txBody>
      </p:sp>
      <p:pic>
        <p:nvPicPr>
          <p:cNvPr id="48" name="Kuva 1">
            <a:extLst>
              <a:ext uri="{FF2B5EF4-FFF2-40B4-BE49-F238E27FC236}">
                <a16:creationId xmlns:a16="http://schemas.microsoft.com/office/drawing/2014/main" id="{A94A21C7-68A3-AC67-220D-5E97823179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167" t="67411" r="4772" b="16044"/>
          <a:stretch/>
        </p:blipFill>
        <p:spPr>
          <a:xfrm>
            <a:off x="3343315" y="2717840"/>
            <a:ext cx="980970" cy="578670"/>
          </a:xfrm>
          <a:prstGeom prst="rect">
            <a:avLst/>
          </a:prstGeom>
          <a:noFill/>
        </p:spPr>
      </p:pic>
      <p:sp>
        <p:nvSpPr>
          <p:cNvPr id="49" name="Tekstiruutu 9">
            <a:extLst>
              <a:ext uri="{FF2B5EF4-FFF2-40B4-BE49-F238E27FC236}">
                <a16:creationId xmlns:a16="http://schemas.microsoft.com/office/drawing/2014/main" id="{657DAB89-6B08-BBD5-B78D-6FDA2B70F520}"/>
              </a:ext>
            </a:extLst>
          </p:cNvPr>
          <p:cNvSpPr txBox="1"/>
          <p:nvPr/>
        </p:nvSpPr>
        <p:spPr>
          <a:xfrm>
            <a:off x="3080266" y="3645195"/>
            <a:ext cx="15304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Finlandica" pitchFamily="50" charset="0"/>
              </a:rPr>
              <a:t>Vienninedistämiseen liittyvät palveluntarjoajat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srgbClr val="2D3192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Finlandica" pitchFamily="50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17CEC99-1793-72DD-B109-9F60C0677424}"/>
              </a:ext>
            </a:extLst>
          </p:cNvPr>
          <p:cNvSpPr txBox="1"/>
          <p:nvPr/>
        </p:nvSpPr>
        <p:spPr>
          <a:xfrm>
            <a:off x="1117366" y="4866453"/>
            <a:ext cx="17965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b="1" dirty="0">
                <a:solidFill>
                  <a:prstClr val="white"/>
                </a:solidFill>
                <a:latin typeface="Arial Black" panose="020B0A04020102020204"/>
                <a:ea typeface="Aptos" panose="020B0004020202020204" pitchFamily="34" charset="0"/>
                <a:cs typeface="Finlandica" pitchFamily="50" charset="0"/>
              </a:rPr>
              <a:t>V</a:t>
            </a:r>
            <a:r>
              <a:rPr kumimoji="0" lang="fi-FI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/>
                <a:ea typeface="Aptos" panose="020B0004020202020204" pitchFamily="34" charset="0"/>
                <a:cs typeface="Finlandica" pitchFamily="50" charset="0"/>
              </a:rPr>
              <a:t>iennin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/>
                <a:ea typeface="Aptos" panose="020B0004020202020204" pitchFamily="34" charset="0"/>
                <a:cs typeface="Finlandica" pitchFamily="50" charset="0"/>
              </a:rPr>
              <a:t> kasvualusta </a:t>
            </a:r>
          </a:p>
        </p:txBody>
      </p:sp>
      <p:sp>
        <p:nvSpPr>
          <p:cNvPr id="53" name="Tekstiruutu 9">
            <a:extLst>
              <a:ext uri="{FF2B5EF4-FFF2-40B4-BE49-F238E27FC236}">
                <a16:creationId xmlns:a16="http://schemas.microsoft.com/office/drawing/2014/main" id="{56FF8B8C-383D-90A1-8C05-1468385432D6}"/>
              </a:ext>
            </a:extLst>
          </p:cNvPr>
          <p:cNvSpPr txBox="1"/>
          <p:nvPr/>
        </p:nvSpPr>
        <p:spPr>
          <a:xfrm>
            <a:off x="2842312" y="4845596"/>
            <a:ext cx="256505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900" b="1" dirty="0">
                <a:solidFill>
                  <a:prstClr val="white"/>
                </a:solidFill>
                <a:latin typeface="Arial" panose="020B0604020202020204"/>
                <a:ea typeface="Aptos" panose="020B0004020202020204" pitchFamily="34" charset="0"/>
                <a:cs typeface="Finlandica" pitchFamily="50" charset="0"/>
              </a:rPr>
              <a:t>j</a:t>
            </a:r>
            <a:r>
              <a:rPr kumimoji="0" lang="fi-FI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Finlandica" pitchFamily="50" charset="0"/>
              </a:rPr>
              <a:t>ohtaa</a:t>
            </a: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Finlandica" pitchFamily="50" charset="0"/>
              </a:rPr>
              <a:t> ruokaviennin strategiaa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900" b="1" dirty="0">
                <a:solidFill>
                  <a:prstClr val="white"/>
                </a:solidFill>
                <a:latin typeface="Arial" panose="020B0604020202020204"/>
                <a:ea typeface="Times New Roman" panose="02020603050405020304" pitchFamily="18" charset="0"/>
                <a:cs typeface="Finlandica" pitchFamily="50" charset="0"/>
              </a:rPr>
              <a:t>y</a:t>
            </a:r>
            <a:r>
              <a:rPr kumimoji="0" lang="fi-FI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Finlandica" pitchFamily="50" charset="0"/>
              </a:rPr>
              <a:t>hdistää</a:t>
            </a: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Finlandica" pitchFamily="50" charset="0"/>
              </a:rPr>
              <a:t> yritysten tarpeet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900" b="1" dirty="0">
                <a:solidFill>
                  <a:prstClr val="white"/>
                </a:solidFill>
                <a:latin typeface="Arial" panose="020B0604020202020204"/>
                <a:ea typeface="Times New Roman" panose="02020603050405020304" pitchFamily="18" charset="0"/>
                <a:cs typeface="Finlandica" pitchFamily="50" charset="0"/>
              </a:rPr>
              <a:t>e</a:t>
            </a:r>
            <a:r>
              <a:rPr kumimoji="0" lang="fi-FI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Finlandica" pitchFamily="50" charset="0"/>
              </a:rPr>
              <a:t>dustaa</a:t>
            </a: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Finlandica" pitchFamily="50" charset="0"/>
              </a:rPr>
              <a:t> yritysten näkemystä </a:t>
            </a:r>
            <a:b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Finlandica" pitchFamily="50" charset="0"/>
              </a:rPr>
            </a:b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Finlandica" pitchFamily="50" charset="0"/>
              </a:rPr>
              <a:t>valtion resurssien ohjauksessa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900" b="1" dirty="0">
                <a:solidFill>
                  <a:prstClr val="white"/>
                </a:solidFill>
                <a:latin typeface="Arial" panose="020B0604020202020204"/>
                <a:ea typeface="Times New Roman" panose="02020603050405020304" pitchFamily="18" charset="0"/>
                <a:cs typeface="Finlandica" pitchFamily="50" charset="0"/>
              </a:rPr>
              <a:t>edistää r</a:t>
            </a:r>
            <a:r>
              <a:rPr kumimoji="0" lang="fi-FI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Finlandica" pitchFamily="50" charset="0"/>
              </a:rPr>
              <a:t>uokaviennin</a:t>
            </a: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Finlandica" pitchFamily="50" charset="0"/>
              </a:rPr>
              <a:t> maakuvaa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Finlandica" pitchFamily="50" charset="0"/>
              </a:rPr>
              <a:t>priorisoi kohdemarkkinat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900" b="1" dirty="0">
                <a:solidFill>
                  <a:prstClr val="white"/>
                </a:solidFill>
                <a:latin typeface="Arial" panose="020B0604020202020204"/>
                <a:ea typeface="Times New Roman" panose="02020603050405020304" pitchFamily="18" charset="0"/>
                <a:cs typeface="Finlandica" pitchFamily="50" charset="0"/>
              </a:rPr>
              <a:t>y</a:t>
            </a:r>
            <a:r>
              <a:rPr kumimoji="0" lang="fi-FI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Finlandica" pitchFamily="50" charset="0"/>
              </a:rPr>
              <a:t>ksilöi</a:t>
            </a: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Finlandica" pitchFamily="50" charset="0"/>
              </a:rPr>
              <a:t> tutkimus- ja koulutustarpeet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i-FI" sz="900" b="1" dirty="0">
                <a:solidFill>
                  <a:prstClr val="white"/>
                </a:solidFill>
                <a:latin typeface="Arial" panose="020B0604020202020204"/>
                <a:ea typeface="Times New Roman" panose="02020603050405020304" pitchFamily="18" charset="0"/>
                <a:cs typeface="Finlandica" pitchFamily="50" charset="0"/>
              </a:rPr>
              <a:t>toimii EU-hankehakijana</a:t>
            </a: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Finlandica" pitchFamily="50" charset="0"/>
              </a:rPr>
              <a:t>.</a:t>
            </a:r>
          </a:p>
        </p:txBody>
      </p:sp>
      <p:sp>
        <p:nvSpPr>
          <p:cNvPr id="6" name="Ellipsi 5">
            <a:extLst>
              <a:ext uri="{FF2B5EF4-FFF2-40B4-BE49-F238E27FC236}">
                <a16:creationId xmlns:a16="http://schemas.microsoft.com/office/drawing/2014/main" id="{818EA9F7-9C9C-2486-D191-299272CE0657}"/>
              </a:ext>
            </a:extLst>
          </p:cNvPr>
          <p:cNvSpPr/>
          <p:nvPr/>
        </p:nvSpPr>
        <p:spPr>
          <a:xfrm>
            <a:off x="4654085" y="1828439"/>
            <a:ext cx="2860265" cy="2860265"/>
          </a:xfrm>
          <a:prstGeom prst="ellipse">
            <a:avLst/>
          </a:prstGeom>
          <a:solidFill>
            <a:srgbClr val="D38AC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/>
                <a:ea typeface="Aptos" panose="020B0004020202020204" pitchFamily="34" charset="0"/>
                <a:cs typeface="Finlandica" pitchFamily="50" charset="0"/>
              </a:rPr>
              <a:t>Yritykset ja yritysryhmät</a:t>
            </a:r>
            <a:endParaRPr kumimoji="0" lang="fi-FI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Finlandica" pitchFamily="50" charset="0"/>
            </a:endParaRP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F4280AE7-0477-5F73-EF3C-2D2E1A33ADF8}"/>
              </a:ext>
            </a:extLst>
          </p:cNvPr>
          <p:cNvSpPr txBox="1"/>
          <p:nvPr/>
        </p:nvSpPr>
        <p:spPr>
          <a:xfrm>
            <a:off x="7171396" y="4185616"/>
            <a:ext cx="174866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Finlandica" pitchFamily="50" charset="0"/>
              </a:rPr>
              <a:t>Muut toimijat/klusterit, kuten </a:t>
            </a:r>
            <a:r>
              <a:rPr kumimoji="0" lang="fi-FI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Finlandica" pitchFamily="50" charset="0"/>
              </a:rPr>
              <a:t>NordicOats</a:t>
            </a:r>
            <a:r>
              <a:rPr kumimoji="0" lang="fi-FI" sz="10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Finlandica" pitchFamily="50" charset="0"/>
              </a:rPr>
              <a:t>, </a:t>
            </a:r>
            <a:br>
              <a:rPr kumimoji="0" lang="fi-FI" sz="10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Finlandica" pitchFamily="50" charset="0"/>
              </a:rPr>
            </a:br>
            <a:r>
              <a:rPr kumimoji="0" lang="fi-FI" sz="10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Finlandica" pitchFamily="50" charset="0"/>
              </a:rPr>
              <a:t>Päijät-Hämeen viljaklusteri, </a:t>
            </a:r>
            <a:br>
              <a:rPr kumimoji="0" lang="fi-FI" sz="10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Finlandica" pitchFamily="50" charset="0"/>
              </a:rPr>
            </a:br>
            <a:r>
              <a:rPr kumimoji="0" lang="fi-FI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Finlandica" pitchFamily="50" charset="0"/>
              </a:rPr>
              <a:t>Agrifood</a:t>
            </a:r>
            <a:r>
              <a:rPr kumimoji="0" lang="fi-FI" sz="10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Finlandica" pitchFamily="50" charset="0"/>
              </a:rPr>
              <a:t> Cluster jne. 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srgbClr val="2D3192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Finlandica" pitchFamily="50" charset="0"/>
            </a:endParaRPr>
          </a:p>
        </p:txBody>
      </p:sp>
      <p:pic>
        <p:nvPicPr>
          <p:cNvPr id="4" name="Image 9">
            <a:extLst>
              <a:ext uri="{FF2B5EF4-FFF2-40B4-BE49-F238E27FC236}">
                <a16:creationId xmlns:a16="http://schemas.microsoft.com/office/drawing/2014/main" id="{E7E48864-6A53-580A-5EB9-3892ACEEDB64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206214" y="6118634"/>
            <a:ext cx="644410" cy="624667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D8A2A331-8E69-8714-541B-35E533DFAC7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7795" y="6060038"/>
            <a:ext cx="754156" cy="759517"/>
          </a:xfrm>
          <a:prstGeom prst="rect">
            <a:avLst/>
          </a:prstGeom>
        </p:spPr>
      </p:pic>
      <p:pic>
        <p:nvPicPr>
          <p:cNvPr id="9" name="Kuva 8" descr="Kuva, joka sisältää kohteen teksti, Fontti, kuvakaappaus, Grafiikka&#10;&#10;Tekoälyllä luotu sisältö voi olla virheellistä.">
            <a:extLst>
              <a:ext uri="{FF2B5EF4-FFF2-40B4-BE49-F238E27FC236}">
                <a16:creationId xmlns:a16="http://schemas.microsoft.com/office/drawing/2014/main" id="{CBF84A30-E741-E357-F55D-39E8F8448F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15" y="6336120"/>
            <a:ext cx="1123842" cy="409615"/>
          </a:xfrm>
          <a:prstGeom prst="rect">
            <a:avLst/>
          </a:prstGeom>
        </p:spPr>
      </p:pic>
      <p:pic>
        <p:nvPicPr>
          <p:cNvPr id="13" name="Kuva 12" descr="Kuva, joka sisältää kohteen Fontti, Grafiikka, graafinen suunnittelu, teksti&#10;&#10;Tekoälyllä luotu sisältö voi olla virheellistä.">
            <a:extLst>
              <a:ext uri="{FF2B5EF4-FFF2-40B4-BE49-F238E27FC236}">
                <a16:creationId xmlns:a16="http://schemas.microsoft.com/office/drawing/2014/main" id="{504B1BF4-959E-DB09-2AFE-B11AD8612E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87" y="6443197"/>
            <a:ext cx="1074071" cy="156501"/>
          </a:xfrm>
          <a:prstGeom prst="rect">
            <a:avLst/>
          </a:prstGeom>
        </p:spPr>
      </p:pic>
      <p:pic>
        <p:nvPicPr>
          <p:cNvPr id="10" name="Kuva 9" descr="Kuva, joka sisältää kohteen Fontti, Grafiikka, graafinen suunnittelu, logo&#10;&#10;Tekoälyllä luotu sisältö voi olla virheellistä.">
            <a:extLst>
              <a:ext uri="{FF2B5EF4-FFF2-40B4-BE49-F238E27FC236}">
                <a16:creationId xmlns:a16="http://schemas.microsoft.com/office/drawing/2014/main" id="{CD04D8E2-4267-FA35-4FB6-700AE133F9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738" y="4526991"/>
            <a:ext cx="1530478" cy="223003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77115CF5-E3E4-DD3C-527C-FC2C653969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3889" y="3235514"/>
            <a:ext cx="1146585" cy="453857"/>
          </a:xfrm>
          <a:prstGeom prst="rect">
            <a:avLst/>
          </a:prstGeom>
        </p:spPr>
      </p:pic>
      <p:pic>
        <p:nvPicPr>
          <p:cNvPr id="5" name="Kuva 4" descr="Kuva, joka sisältää kohteen Fontti, Grafiikka, ympyrä, logo&#10;&#10;Tekoälyllä luotu sisältö voi olla virheellistä.">
            <a:extLst>
              <a:ext uri="{FF2B5EF4-FFF2-40B4-BE49-F238E27FC236}">
                <a16:creationId xmlns:a16="http://schemas.microsoft.com/office/drawing/2014/main" id="{17982751-6C09-4995-3C7F-2C6EF3A284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466" y="4156613"/>
            <a:ext cx="587221" cy="58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30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555B8-8706-4654-67C2-3965C28D4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4CAFB-D062-4A86-6F08-CC3D49B0B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rgbClr val="2D3192"/>
                </a:solidFill>
              </a:rPr>
              <a:t>SISÄLTÖ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D256B-B0BD-923D-35E7-7ACB58FF4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solidFill>
                  <a:srgbClr val="2D3192"/>
                </a:solidFill>
              </a:rPr>
              <a:t>Suomalainen ruokaketju lukuina</a:t>
            </a:r>
          </a:p>
          <a:p>
            <a:r>
              <a:rPr lang="fi-FI" dirty="0">
                <a:solidFill>
                  <a:srgbClr val="2D3192"/>
                </a:solidFill>
              </a:rPr>
              <a:t>Elintarvikeviennin kehitys verrokkimaissa</a:t>
            </a:r>
          </a:p>
          <a:p>
            <a:r>
              <a:rPr lang="fi-FI" b="1" dirty="0">
                <a:solidFill>
                  <a:srgbClr val="2D3192"/>
                </a:solidFill>
              </a:rPr>
              <a:t>Yritysvetoinen elintarvikeviennin kasvualusta</a:t>
            </a:r>
          </a:p>
          <a:p>
            <a:pPr lvl="1"/>
            <a:r>
              <a:rPr lang="fi-FI" dirty="0">
                <a:solidFill>
                  <a:srgbClr val="2D3192"/>
                </a:solidFill>
              </a:rPr>
              <a:t>Yleiskuva</a:t>
            </a:r>
          </a:p>
          <a:p>
            <a:pPr lvl="1"/>
            <a:r>
              <a:rPr lang="fi-FI" b="1" dirty="0">
                <a:solidFill>
                  <a:srgbClr val="2D3192"/>
                </a:solidFill>
              </a:rPr>
              <a:t>Tavoitteet</a:t>
            </a:r>
          </a:p>
          <a:p>
            <a:pPr lvl="1"/>
            <a:r>
              <a:rPr lang="fi-FI" dirty="0">
                <a:solidFill>
                  <a:srgbClr val="2D3192"/>
                </a:solidFill>
              </a:rPr>
              <a:t>Painopisteet</a:t>
            </a:r>
          </a:p>
          <a:p>
            <a:pPr lvl="1"/>
            <a:r>
              <a:rPr lang="fi-FI" dirty="0">
                <a:solidFill>
                  <a:srgbClr val="2D3192"/>
                </a:solidFill>
              </a:rPr>
              <a:t>Aktiviteetit elintarvike viennissä</a:t>
            </a:r>
          </a:p>
          <a:p>
            <a:r>
              <a:rPr lang="fi-FI" dirty="0">
                <a:solidFill>
                  <a:srgbClr val="2D3192"/>
                </a:solidFill>
              </a:rPr>
              <a:t>Ruokaviennin tiekartta</a:t>
            </a:r>
          </a:p>
          <a:p>
            <a:r>
              <a:rPr lang="fi-FI" dirty="0">
                <a:solidFill>
                  <a:srgbClr val="2D3192"/>
                </a:solidFill>
              </a:rPr>
              <a:t>Johtamismalli</a:t>
            </a:r>
          </a:p>
          <a:p>
            <a:endParaRPr lang="fi-FI" dirty="0">
              <a:solidFill>
                <a:srgbClr val="2D3192"/>
              </a:solidFill>
            </a:endParaRPr>
          </a:p>
          <a:p>
            <a:endParaRPr lang="fi-FI" dirty="0">
              <a:solidFill>
                <a:srgbClr val="2D319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DB1D63-307B-9569-2D17-7F8C32A32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5210394"/>
      </p:ext>
    </p:extLst>
  </p:cSld>
  <p:clrMapOvr>
    <a:masterClrMapping/>
  </p:clrMapOvr>
</p:sld>
</file>

<file path=ppt/theme/theme1.xml><?xml version="1.0" encoding="utf-8"?>
<a:theme xmlns:a="http://schemas.openxmlformats.org/drawingml/2006/main" name="Sininen tausta">
  <a:themeElements>
    <a:clrScheme name="Custom 9">
      <a:dk1>
        <a:srgbClr val="2E3092"/>
      </a:dk1>
      <a:lt1>
        <a:srgbClr val="FFFFFF"/>
      </a:lt1>
      <a:dk2>
        <a:srgbClr val="FFFFF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D4572BB077DB704B9179EB3CE391D29B" ma:contentTypeVersion="23" ma:contentTypeDescription="Luo uusi asiakirja." ma:contentTypeScope="" ma:versionID="2e84d9a5055aa26182422c3c19ef935c">
  <xsd:schema xmlns:xsd="http://www.w3.org/2001/XMLSchema" xmlns:xs="http://www.w3.org/2001/XMLSchema" xmlns:p="http://schemas.microsoft.com/office/2006/metadata/properties" xmlns:ns2="667be4bc-68f6-40cf-8e08-bf897f92002d" xmlns:ns3="7eb50fec-d954-4139-9f6d-e704aa313f76" xmlns:ns4="http://schemas.microsoft.com/sharepoint/v4" targetNamespace="http://schemas.microsoft.com/office/2006/metadata/properties" ma:root="true" ma:fieldsID="46b04203555677721fb35a37836f31a5" ns2:_="" ns3:_="" ns4:_="">
    <xsd:import namespace="667be4bc-68f6-40cf-8e08-bf897f92002d"/>
    <xsd:import namespace="7eb50fec-d954-4139-9f6d-e704aa313f76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Status" minOccurs="0"/>
                <xsd:element ref="ns3:Thumbnail" minOccurs="0"/>
                <xsd:element ref="ns3:MediaLengthInSeconds" minOccurs="0"/>
                <xsd:element ref="ns3:Kuva" minOccurs="0"/>
                <xsd:element ref="ns4:IconOverlay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7be4bc-68f6-40cf-8e08-bf897f92002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Tiedostotunnisteen arvo" ma:description="Tälle kohteelle määritetyn tiedostotunnisteen arvo." ma:internalName="_dlc_DocId" ma:readOnly="true">
      <xsd:simpleType>
        <xsd:restriction base="dms:Text"/>
      </xsd:simpleType>
    </xsd:element>
    <xsd:element name="_dlc_DocIdUrl" ma:index="9" nillable="true" ma:displayName="Tiedostotunniste" ma:description="Tämän tiedoston pysyvä linkki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30" nillable="true" ma:displayName="Taxonomy Catch All Column" ma:hidden="true" ma:list="{0b77216a-a915-4ea7-8310-d95804c2e24b}" ma:internalName="TaxCatchAll" ma:showField="CatchAllData" ma:web="667be4bc-68f6-40cf-8e08-bf897f9200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b50fec-d954-4139-9f6d-e704aa313f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Status" ma:index="23" nillable="true" ma:displayName="Status" ma:default="Kesken" ma:format="Dropdown" ma:internalName="Status">
      <xsd:simpleType>
        <xsd:restriction base="dms:Text">
          <xsd:maxLength value="255"/>
        </xsd:restriction>
      </xsd:simpleType>
    </xsd:element>
    <xsd:element name="Thumbnail" ma:index="24" nillable="true" ma:displayName="Thumbnail" ma:format="Thumbnail" ma:internalName="Thumbnail">
      <xsd:simpleType>
        <xsd:restriction base="dms:Unknown"/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  <xsd:element name="Kuva" ma:index="26" nillable="true" ma:displayName="Kuva" ma:format="Thumbnail" ma:internalName="Kuva">
      <xsd:simpleType>
        <xsd:restriction base="dms:Unknown"/>
      </xsd:simpleType>
    </xsd:element>
    <xsd:element name="lcf76f155ced4ddcb4097134ff3c332f" ma:index="29" nillable="true" ma:taxonomy="true" ma:internalName="lcf76f155ced4ddcb4097134ff3c332f" ma:taxonomyFieldName="MediaServiceImageTags" ma:displayName="Kuvien tunnisteet" ma:readOnly="false" ma:fieldId="{5cf76f15-5ced-4ddc-b409-7134ff3c332f}" ma:taxonomyMulti="true" ma:sspId="4e36a04c-d6c2-42e0-9477-a05d684ab2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7be4bc-68f6-40cf-8e08-bf897f92002d" xsi:nil="true"/>
    <lcf76f155ced4ddcb4097134ff3c332f xmlns="7eb50fec-d954-4139-9f6d-e704aa313f76">
      <Terms xmlns="http://schemas.microsoft.com/office/infopath/2007/PartnerControls"/>
    </lcf76f155ced4ddcb4097134ff3c332f>
    <IconOverlay xmlns="http://schemas.microsoft.com/sharepoint/v4" xsi:nil="true"/>
    <Status xmlns="7eb50fec-d954-4139-9f6d-e704aa313f76">Kesken</Status>
    <Kuva xmlns="7eb50fec-d954-4139-9f6d-e704aa313f76" xsi:nil="true"/>
    <Thumbnail xmlns="7eb50fec-d954-4139-9f6d-e704aa313f76" xsi:nil="true"/>
    <_dlc_DocId xmlns="667be4bc-68f6-40cf-8e08-bf897f92002d">DRTYW2JZYF4P-696000291-248995</_dlc_DocId>
    <_dlc_DocIdUrl xmlns="667be4bc-68f6-40cf-8e08-bf897f92002d">
      <Url>https://kumppania365.sharepoint.com/sites/sp/_layouts/15/DocIdRedir.aspx?ID=DRTYW2JZYF4P-696000291-248995</Url>
      <Description>DRTYW2JZYF4P-696000291-248995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37C43851-1E85-4003-9724-F892C4BDE4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7be4bc-68f6-40cf-8e08-bf897f92002d"/>
    <ds:schemaRef ds:uri="7eb50fec-d954-4139-9f6d-e704aa313f76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03453CE-8537-429D-A505-F7407631B2CB}">
  <ds:schemaRefs>
    <ds:schemaRef ds:uri="7eb50fec-d954-4139-9f6d-e704aa313f76"/>
    <ds:schemaRef ds:uri="http://schemas.microsoft.com/office/2006/metadata/properties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sharepoint/v4"/>
    <ds:schemaRef ds:uri="667be4bc-68f6-40cf-8e08-bf897f92002d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CFEFC91-5FDA-4178-8233-724D33071013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EE1923FD-F063-48F1-A752-8555F58B4AAC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15657</TotalTime>
  <Words>634</Words>
  <Application>Microsoft Office PowerPoint</Application>
  <PresentationFormat>Laajakuva</PresentationFormat>
  <Paragraphs>205</Paragraphs>
  <Slides>16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16</vt:i4>
      </vt:variant>
    </vt:vector>
  </HeadingPairs>
  <TitlesOfParts>
    <vt:vector size="25" baseType="lpstr">
      <vt:lpstr>Aptos</vt:lpstr>
      <vt:lpstr>Arial</vt:lpstr>
      <vt:lpstr>Arial Black</vt:lpstr>
      <vt:lpstr>Calibri</vt:lpstr>
      <vt:lpstr>Finlandica</vt:lpstr>
      <vt:lpstr>Source Sans Pro</vt:lpstr>
      <vt:lpstr>Sininen tausta</vt:lpstr>
      <vt:lpstr>Office-teema</vt:lpstr>
      <vt:lpstr>1_Office-teema</vt:lpstr>
      <vt:lpstr>Ruokaviennin kasvualusta</vt:lpstr>
      <vt:lpstr>SISÄLTÖ</vt:lpstr>
      <vt:lpstr>SISÄLTÖ</vt:lpstr>
      <vt:lpstr>Suomalainen ruokaketju</vt:lpstr>
      <vt:lpstr>SISÄLTÖ</vt:lpstr>
      <vt:lpstr>Ruokavienti kasvaa kilpailijamaissa</vt:lpstr>
      <vt:lpstr>SISÄLTÖ</vt:lpstr>
      <vt:lpstr>Ruokaviennin yrityslähtöinen kasvualusta</vt:lpstr>
      <vt:lpstr>SISÄLTÖ</vt:lpstr>
      <vt:lpstr>Ruokavienti vahvistaa taloutta </vt:lpstr>
      <vt:lpstr>Ruokaviennin yrityslähtöisen kasvualustan kehittäminen</vt:lpstr>
      <vt:lpstr>SISÄLTÖ</vt:lpstr>
      <vt:lpstr>PowerPoint-esitys</vt:lpstr>
      <vt:lpstr>PowerPoint-esitys</vt:lpstr>
      <vt:lpstr>SISÄLTÖ</vt:lpstr>
      <vt:lpstr>PALVELUKOKONAISUUS YRITYKSILLE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jukka-pekka inkinen</dc:creator>
  <cp:lastModifiedBy>Eija Lilja-Vuori</cp:lastModifiedBy>
  <cp:revision>530</cp:revision>
  <dcterms:created xsi:type="dcterms:W3CDTF">2024-01-17T11:20:33Z</dcterms:created>
  <dcterms:modified xsi:type="dcterms:W3CDTF">2026-04-15T07:11:41Z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0x010100D4572BB077DB704B9179EB3CE391D29B</vt:lpwstr>
  </property>
  <property fmtid="{D5CDD505-2E9C-101B-9397-08002B2CF9AE}" pid="3" name="_dlc_DocIdItemGuid">
    <vt:lpwstr>bcbe32b0-6041-442a-89b6-dd28e7daad21</vt:lpwstr>
  </property>
  <property fmtid="{D5CDD505-2E9C-101B-9397-08002B2CF9AE}" pid="4" name="MediaServiceImageTags">
    <vt:lpwstr/>
  </property>
</Properties>
</file>