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94" r:id="rId28"/>
    <p:sldId id="275" r:id="rId29"/>
    <p:sldId id="295" r:id="rId30"/>
    <p:sldId id="296" r:id="rId31"/>
    <p:sldId id="276" r:id="rId32"/>
    <p:sldId id="277" r:id="rId33"/>
    <p:sldId id="278" r:id="rId34"/>
    <p:sldId id="279" r:id="rId35"/>
    <p:sldId id="280" r:id="rId36"/>
    <p:sldId id="281" r:id="rId37"/>
  </p:sldIdLst>
  <p:sldSz cx="12192000" cy="6858000"/>
  <p:notesSz cx="12192000" cy="6858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enturyGothic" panose="020B0604020202020204" charset="0"/>
      <p:regular r:id="rId43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67208-73AB-4154-8225-3E92364EF17C}" type="datetimeFigureOut">
              <a:rPr lang="fi-FI" smtClean="0"/>
              <a:t>28.4.2023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95FFE-D30B-4150-AEA0-3BEF91EA3F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033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5FFE-D30B-4150-AEA0-3BEF91EA3F0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79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ts.inschool.fi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elp.inschool.fi/PK/fi/Kayttoliittyma-yllapito-ja-sovellukset/Wilma-sovellus/Wilma-sovellus.htm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ts.fi/opiskelijalle/verkko-opiskelu/opiskelijan_digiohjau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ts.fi/digituk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33952" cy="2893059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9331" y="4705604"/>
            <a:ext cx="2042668" cy="2152396"/>
          </a:xfrm>
          <a:prstGeom prst="rect">
            <a:avLst/>
          </a:prstGeom>
          <a:noFill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631" y="6170676"/>
            <a:ext cx="1964435" cy="687323"/>
          </a:xfrm>
          <a:prstGeom prst="rect">
            <a:avLst/>
          </a:prstGeom>
          <a:noFill/>
        </p:spPr>
      </p:pic>
      <p:sp>
        <p:nvSpPr>
          <p:cNvPr id="104" name="Rectangle 104"/>
          <p:cNvSpPr/>
          <p:nvPr/>
        </p:nvSpPr>
        <p:spPr>
          <a:xfrm>
            <a:off x="4625085" y="1297712"/>
            <a:ext cx="2945545" cy="11105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2" b="0" i="0" spc="0" baseline="0" dirty="0">
                <a:solidFill>
                  <a:srgbClr val="000000"/>
                </a:solidFill>
                <a:latin typeface="CenturyGothic"/>
              </a:rPr>
              <a:t>OHJE A:</a:t>
            </a:r>
          </a:p>
        </p:txBody>
      </p:sp>
      <p:sp>
        <p:nvSpPr>
          <p:cNvPr id="106" name="Rectangle 106"/>
          <p:cNvSpPr/>
          <p:nvPr/>
        </p:nvSpPr>
        <p:spPr>
          <a:xfrm>
            <a:off x="4079021" y="2893059"/>
            <a:ext cx="4179029" cy="9236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6002" b="0" i="0" spc="0" baseline="0" dirty="0">
                <a:solidFill>
                  <a:srgbClr val="000000"/>
                </a:solidFill>
                <a:latin typeface="CenturyGothic"/>
              </a:rPr>
              <a:t>Wilma-</a:t>
            </a:r>
            <a:r>
              <a:rPr lang="en-US" sz="6002" dirty="0" err="1">
                <a:solidFill>
                  <a:srgbClr val="000000"/>
                </a:solidFill>
                <a:latin typeface="CenturyGothic"/>
              </a:rPr>
              <a:t>o</a:t>
            </a:r>
            <a:r>
              <a:rPr lang="en-US" sz="6002" b="0" i="0" spc="0" baseline="0" dirty="0" err="1">
                <a:solidFill>
                  <a:srgbClr val="000000"/>
                </a:solidFill>
                <a:latin typeface="CenturyGothic"/>
              </a:rPr>
              <a:t>hje</a:t>
            </a:r>
            <a:endParaRPr lang="en-US" sz="6002" b="0" i="0" spc="0" baseline="0" dirty="0">
              <a:solidFill>
                <a:srgbClr val="000000"/>
              </a:solidFill>
              <a:latin typeface="Century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-92364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8"/>
            <a:ext cx="916570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0000"/>
                </a:solidFill>
                <a:latin typeface="+mn-lt"/>
              </a:rPr>
              <a:t>8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spc="-23" dirty="0">
                <a:solidFill>
                  <a:srgbClr val="000000"/>
                </a:solidFill>
                <a:latin typeface="CenturyGothic"/>
              </a:rPr>
              <a:t> Täytä syntymäaikasi vaaditussa muodossa ja klikkaa ”Seuraava”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FBA9959-E252-A2AB-ABB1-0A9F0A6DE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05E6FE5-0DD5-CA0A-7C8F-4076A236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9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-27709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8"/>
            <a:ext cx="9165706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dirty="0">
                <a:solidFill>
                  <a:srgbClr val="000000"/>
                </a:solidFill>
                <a:latin typeface="+mn-lt"/>
              </a:rPr>
              <a:t>9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spc="-23" dirty="0">
                <a:solidFill>
                  <a:srgbClr val="000000"/>
                </a:solidFill>
                <a:latin typeface="CenturyGothic"/>
              </a:rPr>
              <a:t> Keksi salasana joka on riittävän monipuolinen. Lue vaatimukset Salasana kohdan alta. Tämän jälkeen klikkaa ”Seuraava”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73BB574-CF1E-7F2E-C1BD-1EADD6C9F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839B115-D429-D535-030E-6AFF764F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8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-27709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9"/>
            <a:ext cx="1064352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0000"/>
                </a:solidFill>
                <a:latin typeface="+mn-lt"/>
              </a:rPr>
              <a:t>10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b="0" i="0" spc="-23" baseline="0" dirty="0">
                <a:solidFill>
                  <a:srgbClr val="000000"/>
                </a:solidFill>
                <a:latin typeface="CenturyGothic"/>
              </a:rPr>
              <a:t> Katso, että tiedot ovat oikein ja klikkaa ”Luo tunnus”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4" name="Kuva 3" descr="Kuva, joka sisältää kohteen teksti, kuvakaappaus, monitori&#10;&#10;Kuvaus luotu automaattisesti">
            <a:extLst>
              <a:ext uri="{FF2B5EF4-FFF2-40B4-BE49-F238E27FC236}">
                <a16:creationId xmlns:a16="http://schemas.microsoft.com/office/drawing/2014/main" id="{ED30F356-B22F-112E-1B44-F2B7E7BAE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FCCD40A-F866-E166-BD68-AE7A9D8B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3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-27709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9"/>
            <a:ext cx="1064352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0000"/>
                </a:solidFill>
                <a:latin typeface="+mn-lt"/>
              </a:rPr>
              <a:t>11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b="0" i="0" spc="-23" baseline="0" dirty="0">
                <a:solidFill>
                  <a:srgbClr val="000000"/>
                </a:solidFill>
                <a:latin typeface="CenturyGothic"/>
              </a:rPr>
              <a:t> Tunnuksesi on nyt luotu onnistuneesti. Jatkossa kirjaudu Wilmaan osoitteesta tts.inschool.fi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98A0B5C-3E61-F184-9205-CAF3C8C54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8032405-86D6-4F5B-07E1-D5460B42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3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-27709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9"/>
            <a:ext cx="1064352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0000"/>
                </a:solidFill>
                <a:latin typeface="+mn-lt"/>
              </a:rPr>
              <a:t>12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b="0" i="0" spc="-23" baseline="0" dirty="0">
                <a:solidFill>
                  <a:srgbClr val="000000"/>
                </a:solidFill>
                <a:latin typeface="CenturyGothic"/>
              </a:rPr>
              <a:t> Mene Wilman kirjautumissivulle osoitteeseen tts.inschool.fi ja kirjaudu sisään omalla sähköpostiosoitteella sekä sinun tekemällä salasanalla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3154855-6507-6F2A-261A-4116BD982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32E3E97-6806-4B4F-592F-303A9B56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6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14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4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46" name="Rectangle 146"/>
          <p:cNvSpPr/>
          <p:nvPr/>
        </p:nvSpPr>
        <p:spPr>
          <a:xfrm>
            <a:off x="881380" y="693483"/>
            <a:ext cx="841467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13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tg-Cyrl-TJ" sz="3200" b="0" i="0" spc="-23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Sii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r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ryt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automaa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ti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s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esti</a:t>
            </a:r>
            <a:r>
              <a:rPr lang="tg-Cyrl-TJ" sz="3200" b="0" i="0" spc="-45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>
                <a:solidFill>
                  <a:srgbClr val="000000"/>
                </a:solidFill>
                <a:latin typeface="CenturyGothic"/>
              </a:rPr>
              <a:t>Wi</a:t>
            </a:r>
            <a:r>
              <a:rPr lang="tg-Cyrl-TJ" sz="3200" b="0" i="0" spc="-14" baseline="0">
                <a:solidFill>
                  <a:srgbClr val="000000"/>
                </a:solidFill>
                <a:latin typeface="CenturyGothic"/>
              </a:rPr>
              <a:t>l</a:t>
            </a:r>
            <a:r>
              <a:rPr lang="tg-Cyrl-TJ" sz="3200" b="0" i="0" spc="0" baseline="0">
                <a:solidFill>
                  <a:srgbClr val="000000"/>
                </a:solidFill>
                <a:latin typeface="CenturyGothic"/>
              </a:rPr>
              <a:t>man</a:t>
            </a:r>
            <a:r>
              <a:rPr lang="tg-Cyrl-TJ" sz="3200" b="0" i="0" spc="-18" baseline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>
                <a:solidFill>
                  <a:srgbClr val="000000"/>
                </a:solidFill>
                <a:latin typeface="CenturyGothic"/>
              </a:rPr>
              <a:t>etus</a:t>
            </a:r>
            <a:r>
              <a:rPr lang="tg-Cyrl-TJ" sz="3200" b="0" i="0" spc="-14" baseline="0">
                <a:solidFill>
                  <a:srgbClr val="000000"/>
                </a:solidFill>
                <a:latin typeface="CenturyGothic"/>
              </a:rPr>
              <a:t>i</a:t>
            </a:r>
            <a:r>
              <a:rPr lang="tg-Cyrl-TJ" sz="3200" b="0" i="0" spc="0" baseline="0">
                <a:solidFill>
                  <a:srgbClr val="000000"/>
                </a:solidFill>
                <a:latin typeface="CenturyGothic"/>
              </a:rPr>
              <a:t>vu</a:t>
            </a:r>
            <a:r>
              <a:rPr lang="tg-Cyrl-TJ" sz="3200" b="0" i="0" spc="-14" baseline="0">
                <a:solidFill>
                  <a:srgbClr val="000000"/>
                </a:solidFill>
                <a:latin typeface="CenturyGothic"/>
              </a:rPr>
              <a:t>l</a:t>
            </a:r>
            <a:r>
              <a:rPr lang="tg-Cyrl-TJ" sz="3200" b="0" i="0" spc="0" baseline="0">
                <a:solidFill>
                  <a:srgbClr val="000000"/>
                </a:solidFill>
                <a:latin typeface="CenturyGothic"/>
              </a:rPr>
              <a:t>le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0A8BDCB-C5C4-87E5-4931-AFEFCAA56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C75D833-2A03-9E79-DFFB-ADF73779A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reeform 14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33952" cy="2893059"/>
          </a:xfrm>
          <a:prstGeom prst="rect">
            <a:avLst/>
          </a:prstGeom>
          <a:noFill/>
        </p:spPr>
      </p:pic>
      <p:pic>
        <p:nvPicPr>
          <p:cNvPr id="149" name="Picture 1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9331" y="4705604"/>
            <a:ext cx="2042668" cy="2152396"/>
          </a:xfrm>
          <a:prstGeom prst="rect">
            <a:avLst/>
          </a:prstGeom>
          <a:noFill/>
        </p:spPr>
      </p:pic>
      <p:pic>
        <p:nvPicPr>
          <p:cNvPr id="150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631" y="6170676"/>
            <a:ext cx="1964435" cy="687323"/>
          </a:xfrm>
          <a:prstGeom prst="rect">
            <a:avLst/>
          </a:prstGeom>
          <a:noFill/>
        </p:spPr>
      </p:pic>
      <p:sp>
        <p:nvSpPr>
          <p:cNvPr id="151" name="Rectangle 151"/>
          <p:cNvSpPr/>
          <p:nvPr/>
        </p:nvSpPr>
        <p:spPr>
          <a:xfrm>
            <a:off x="2132964" y="2332000"/>
            <a:ext cx="8134350" cy="1933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6000" b="0" i="0" spc="0" baseline="0" dirty="0">
                <a:solidFill>
                  <a:srgbClr val="000000"/>
                </a:solidFill>
                <a:latin typeface="CenturyGothic"/>
              </a:rPr>
              <a:t>Yleisiä ohjeita Wilman </a:t>
            </a:r>
          </a:p>
          <a:p>
            <a:pPr marL="2318385">
              <a:lnSpc>
                <a:spcPts val="6480"/>
              </a:lnSpc>
            </a:pPr>
            <a:r>
              <a:rPr lang="tg-Cyrl-TJ" sz="6002" b="0" i="0" spc="0" baseline="0" dirty="0">
                <a:solidFill>
                  <a:srgbClr val="000000"/>
                </a:solidFill>
                <a:latin typeface="CenturyGothic"/>
              </a:rPr>
              <a:t>käytt</a:t>
            </a:r>
            <a:r>
              <a:rPr lang="tg-Cyrl-TJ" sz="6002" b="0" i="0" spc="-19" baseline="0" dirty="0">
                <a:solidFill>
                  <a:srgbClr val="000000"/>
                </a:solidFill>
                <a:latin typeface="CenturyGothic"/>
              </a:rPr>
              <a:t>ö</a:t>
            </a:r>
            <a:r>
              <a:rPr lang="tg-Cyrl-TJ" sz="6002" b="0" i="0" spc="0" baseline="0" dirty="0">
                <a:solidFill>
                  <a:srgbClr val="000000"/>
                </a:solidFill>
                <a:latin typeface="CenturyGothic"/>
              </a:rPr>
              <a:t>ön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eeform 15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" name="Picture 15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154" name="Picture 15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508" y="783335"/>
            <a:ext cx="10922507" cy="6001511"/>
          </a:xfrm>
          <a:prstGeom prst="rect">
            <a:avLst/>
          </a:prstGeom>
          <a:noFill/>
        </p:spPr>
      </p:pic>
      <p:sp>
        <p:nvSpPr>
          <p:cNvPr id="155" name="Freeform 155"/>
          <p:cNvSpPr/>
          <p:nvPr/>
        </p:nvSpPr>
        <p:spPr>
          <a:xfrm>
            <a:off x="6948678" y="4792218"/>
            <a:ext cx="1965960" cy="1252729"/>
          </a:xfrm>
          <a:custGeom>
            <a:avLst/>
            <a:gdLst/>
            <a:ahLst/>
            <a:cxnLst/>
            <a:rect l="0" t="0" r="0" b="0"/>
            <a:pathLst>
              <a:path w="1965960" h="1252729">
                <a:moveTo>
                  <a:pt x="0" y="208788"/>
                </a:moveTo>
                <a:cubicBezTo>
                  <a:pt x="0" y="93472"/>
                  <a:pt x="93472" y="0"/>
                  <a:pt x="208788" y="0"/>
                </a:cubicBezTo>
                <a:lnTo>
                  <a:pt x="1757172" y="0"/>
                </a:lnTo>
                <a:cubicBezTo>
                  <a:pt x="1872488" y="0"/>
                  <a:pt x="1965960" y="93472"/>
                  <a:pt x="1965960" y="208788"/>
                </a:cubicBezTo>
                <a:lnTo>
                  <a:pt x="1965960" y="1043941"/>
                </a:lnTo>
                <a:cubicBezTo>
                  <a:pt x="1965960" y="1159244"/>
                  <a:pt x="1872488" y="1252729"/>
                  <a:pt x="1757172" y="1252729"/>
                </a:cubicBezTo>
                <a:lnTo>
                  <a:pt x="208788" y="1252729"/>
                </a:lnTo>
                <a:cubicBezTo>
                  <a:pt x="93472" y="1252729"/>
                  <a:pt x="0" y="1159244"/>
                  <a:pt x="0" y="1043941"/>
                </a:cubicBezTo>
                <a:close/>
                <a:moveTo>
                  <a:pt x="-5091684" y="2065782"/>
                </a:moveTo>
              </a:path>
            </a:pathLst>
          </a:custGeom>
          <a:noFill/>
          <a:ln w="38100" cap="flat" cmpd="sng">
            <a:solidFill>
              <a:srgbClr val="00B05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44609" y="4954652"/>
            <a:ext cx="920877" cy="307974"/>
          </a:xfrm>
          <a:prstGeom prst="rect">
            <a:avLst/>
          </a:prstGeom>
          <a:noFill/>
        </p:spPr>
      </p:pic>
      <p:sp>
        <p:nvSpPr>
          <p:cNvPr id="157" name="Freeform 157"/>
          <p:cNvSpPr/>
          <p:nvPr/>
        </p:nvSpPr>
        <p:spPr>
          <a:xfrm>
            <a:off x="10002773" y="4792219"/>
            <a:ext cx="1516380" cy="1200912"/>
          </a:xfrm>
          <a:custGeom>
            <a:avLst/>
            <a:gdLst/>
            <a:ahLst/>
            <a:cxnLst/>
            <a:rect l="0" t="0" r="0" b="0"/>
            <a:pathLst>
              <a:path w="1516380" h="1200912">
                <a:moveTo>
                  <a:pt x="0" y="1200912"/>
                </a:moveTo>
                <a:lnTo>
                  <a:pt x="1516380" y="1200912"/>
                </a:lnTo>
                <a:lnTo>
                  <a:pt x="15163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002773" y="4792219"/>
            <a:ext cx="1516380" cy="1200912"/>
          </a:xfrm>
          <a:custGeom>
            <a:avLst/>
            <a:gdLst/>
            <a:ahLst/>
            <a:cxnLst/>
            <a:rect l="0" t="0" r="0" b="0"/>
            <a:pathLst>
              <a:path w="1516380" h="1200912">
                <a:moveTo>
                  <a:pt x="0" y="1200912"/>
                </a:moveTo>
                <a:lnTo>
                  <a:pt x="1516380" y="1200912"/>
                </a:lnTo>
                <a:lnTo>
                  <a:pt x="15163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9102" y="1901572"/>
            <a:ext cx="679068" cy="160908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703326" y="1637539"/>
            <a:ext cx="1991867" cy="1476756"/>
          </a:xfrm>
          <a:custGeom>
            <a:avLst/>
            <a:gdLst/>
            <a:ahLst/>
            <a:cxnLst/>
            <a:rect l="0" t="0" r="0" b="0"/>
            <a:pathLst>
              <a:path w="1991867" h="1476756">
                <a:moveTo>
                  <a:pt x="0" y="1476756"/>
                </a:moveTo>
                <a:lnTo>
                  <a:pt x="1991867" y="1476756"/>
                </a:lnTo>
                <a:lnTo>
                  <a:pt x="1991867" y="0"/>
                </a:lnTo>
                <a:lnTo>
                  <a:pt x="0" y="0"/>
                </a:lnTo>
                <a:lnTo>
                  <a:pt x="0" y="147675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703326" y="1637539"/>
            <a:ext cx="1991867" cy="1476756"/>
          </a:xfrm>
          <a:custGeom>
            <a:avLst/>
            <a:gdLst/>
            <a:ahLst/>
            <a:cxnLst/>
            <a:rect l="0" t="0" r="0" b="0"/>
            <a:pathLst>
              <a:path w="1991867" h="1476756">
                <a:moveTo>
                  <a:pt x="0" y="1476756"/>
                </a:moveTo>
                <a:lnTo>
                  <a:pt x="1991867" y="1476756"/>
                </a:lnTo>
                <a:lnTo>
                  <a:pt x="1991867" y="0"/>
                </a:lnTo>
                <a:lnTo>
                  <a:pt x="0" y="0"/>
                </a:lnTo>
                <a:lnTo>
                  <a:pt x="0" y="1476756"/>
                </a:lnTo>
                <a:close/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703326" y="3957066"/>
            <a:ext cx="2404872" cy="922020"/>
          </a:xfrm>
          <a:custGeom>
            <a:avLst/>
            <a:gdLst/>
            <a:ahLst/>
            <a:cxnLst/>
            <a:rect l="0" t="0" r="0" b="0"/>
            <a:pathLst>
              <a:path w="2404872" h="922020">
                <a:moveTo>
                  <a:pt x="0" y="922020"/>
                </a:moveTo>
                <a:lnTo>
                  <a:pt x="2404872" y="922020"/>
                </a:lnTo>
                <a:lnTo>
                  <a:pt x="2404872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703326" y="3957066"/>
            <a:ext cx="2404872" cy="922020"/>
          </a:xfrm>
          <a:custGeom>
            <a:avLst/>
            <a:gdLst/>
            <a:ahLst/>
            <a:cxnLst/>
            <a:rect l="0" t="0" r="0" b="0"/>
            <a:pathLst>
              <a:path w="2404872" h="922020">
                <a:moveTo>
                  <a:pt x="0" y="922020"/>
                </a:moveTo>
                <a:lnTo>
                  <a:pt x="2404872" y="922020"/>
                </a:lnTo>
                <a:lnTo>
                  <a:pt x="2404872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" name="Picture 16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295" y="4228846"/>
            <a:ext cx="277875" cy="136017"/>
          </a:xfrm>
          <a:prstGeom prst="rect">
            <a:avLst/>
          </a:prstGeom>
          <a:noFill/>
        </p:spPr>
      </p:pic>
      <p:pic>
        <p:nvPicPr>
          <p:cNvPr id="165" name="Picture 1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1938" y="1594740"/>
            <a:ext cx="964438" cy="309498"/>
          </a:xfrm>
          <a:prstGeom prst="rect">
            <a:avLst/>
          </a:prstGeom>
          <a:noFill/>
        </p:spPr>
      </p:pic>
      <p:pic>
        <p:nvPicPr>
          <p:cNvPr id="166" name="Picture 16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8781" y="1486154"/>
            <a:ext cx="317754" cy="411861"/>
          </a:xfrm>
          <a:prstGeom prst="rect">
            <a:avLst/>
          </a:prstGeom>
          <a:noFill/>
        </p:spPr>
      </p:pic>
      <p:sp>
        <p:nvSpPr>
          <p:cNvPr id="167" name="Freeform 167"/>
          <p:cNvSpPr/>
          <p:nvPr/>
        </p:nvSpPr>
        <p:spPr>
          <a:xfrm>
            <a:off x="9245345" y="1924050"/>
            <a:ext cx="2109216" cy="1200912"/>
          </a:xfrm>
          <a:custGeom>
            <a:avLst/>
            <a:gdLst/>
            <a:ahLst/>
            <a:cxnLst/>
            <a:rect l="0" t="0" r="0" b="0"/>
            <a:pathLst>
              <a:path w="2109216" h="1200912">
                <a:moveTo>
                  <a:pt x="0" y="1200912"/>
                </a:moveTo>
                <a:lnTo>
                  <a:pt x="2109216" y="1200912"/>
                </a:lnTo>
                <a:lnTo>
                  <a:pt x="2109216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9245345" y="1924050"/>
            <a:ext cx="2109216" cy="1200912"/>
          </a:xfrm>
          <a:custGeom>
            <a:avLst/>
            <a:gdLst/>
            <a:ahLst/>
            <a:cxnLst/>
            <a:rect l="0" t="0" r="0" b="0"/>
            <a:pathLst>
              <a:path w="2109216" h="1200912">
                <a:moveTo>
                  <a:pt x="0" y="1200912"/>
                </a:moveTo>
                <a:lnTo>
                  <a:pt x="2109216" y="1200912"/>
                </a:lnTo>
                <a:lnTo>
                  <a:pt x="2109216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" name="Picture 16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2431" y="2333244"/>
            <a:ext cx="156971" cy="144779"/>
          </a:xfrm>
          <a:prstGeom prst="rect">
            <a:avLst/>
          </a:prstGeom>
          <a:noFill/>
        </p:spPr>
      </p:pic>
      <p:sp>
        <p:nvSpPr>
          <p:cNvPr id="170" name="Rectangle 170"/>
          <p:cNvSpPr/>
          <p:nvPr/>
        </p:nvSpPr>
        <p:spPr>
          <a:xfrm>
            <a:off x="726338" y="-90768"/>
            <a:ext cx="6427583" cy="8152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4406" b="0" i="0" spc="0" baseline="0" dirty="0">
                <a:solidFill>
                  <a:srgbClr val="000000"/>
                </a:solidFill>
                <a:latin typeface="CenturyGothic"/>
              </a:rPr>
              <a:t>Wi</a:t>
            </a:r>
            <a:r>
              <a:rPr lang="tg-Cyrl-TJ" sz="4406" b="0" i="0" spc="-18" baseline="0" dirty="0">
                <a:solidFill>
                  <a:srgbClr val="000000"/>
                </a:solidFill>
                <a:latin typeface="CenturyGothic"/>
              </a:rPr>
              <a:t>l</a:t>
            </a:r>
            <a:r>
              <a:rPr lang="tg-Cyrl-TJ" sz="4406" b="0" i="0" spc="0" baseline="0" dirty="0">
                <a:solidFill>
                  <a:srgbClr val="000000"/>
                </a:solidFill>
                <a:latin typeface="CenturyGothic"/>
              </a:rPr>
              <a:t>man</a:t>
            </a:r>
            <a:r>
              <a:rPr lang="tg-Cyrl-TJ" sz="4406" b="0" i="0" spc="-23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4406" b="0" i="0" spc="0" baseline="0" dirty="0">
                <a:solidFill>
                  <a:srgbClr val="000000"/>
                </a:solidFill>
                <a:latin typeface="CenturyGothic"/>
              </a:rPr>
              <a:t>etus</a:t>
            </a:r>
            <a:r>
              <a:rPr lang="tg-Cyrl-TJ" sz="4406" b="0" i="0" spc="-18" baseline="0" dirty="0">
                <a:solidFill>
                  <a:srgbClr val="000000"/>
                </a:solidFill>
                <a:latin typeface="CenturyGothic"/>
              </a:rPr>
              <a:t>i</a:t>
            </a:r>
            <a:r>
              <a:rPr lang="tg-Cyrl-TJ" sz="4406" b="0" i="0" spc="0" baseline="0" dirty="0">
                <a:solidFill>
                  <a:srgbClr val="000000"/>
                </a:solidFill>
                <a:latin typeface="CenturyGothic"/>
              </a:rPr>
              <a:t>vu-näkymä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10095610" y="4776999"/>
            <a:ext cx="1385087" cy="11559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Linki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 muihin </a:t>
            </a:r>
          </a:p>
          <a:p>
            <a:pPr marL="0">
              <a:lnSpc>
                <a:spcPts val="2160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opinnoiss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a </a:t>
            </a:r>
          </a:p>
          <a:p>
            <a:pPr marL="0">
              <a:lnSpc>
                <a:spcPts val="2159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käy</a:t>
            </a:r>
            <a:r>
              <a:rPr lang="tg-Cyrl-TJ" sz="1800" b="0" i="0" spc="-15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e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äviin </a:t>
            </a:r>
          </a:p>
          <a:p>
            <a:pPr marL="0">
              <a:lnSpc>
                <a:spcPts val="2159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järjes</a:t>
            </a:r>
            <a:r>
              <a:rPr lang="tg-Cyrl-TJ" sz="1800" b="0" i="0" spc="-15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elmiin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794004" y="1620922"/>
            <a:ext cx="1767602" cy="1431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802" b="0" i="0" spc="-13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2" b="0" i="0" spc="0" baseline="0" dirty="0">
                <a:solidFill>
                  <a:srgbClr val="000000"/>
                </a:solidFill>
                <a:latin typeface="CenturyGothic"/>
              </a:rPr>
              <a:t>äs</a:t>
            </a:r>
            <a:r>
              <a:rPr lang="tg-Cyrl-TJ" sz="1802" b="0" i="0" spc="-15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2" b="0" i="0" spc="0" baseline="0" dirty="0">
                <a:solidFill>
                  <a:srgbClr val="000000"/>
                </a:solidFill>
                <a:latin typeface="CenturyGothic"/>
              </a:rPr>
              <a:t>ä voi</a:t>
            </a:r>
            <a:r>
              <a:rPr lang="tg-Cyrl-TJ" sz="1802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2" b="0" i="0" spc="-20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1802" b="0" i="0" spc="0" baseline="0" dirty="0">
                <a:solidFill>
                  <a:srgbClr val="000000"/>
                </a:solidFill>
                <a:latin typeface="CenturyGothic"/>
              </a:rPr>
              <a:t>lukea </a:t>
            </a:r>
          </a:p>
          <a:p>
            <a:pPr marL="0">
              <a:lnSpc>
                <a:spcPts val="2162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saapunei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a </a:t>
            </a:r>
          </a:p>
          <a:p>
            <a:pPr marL="0">
              <a:lnSpc>
                <a:spcPts val="2160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vies</a:t>
            </a:r>
            <a:r>
              <a:rPr lang="tg-Cyrl-TJ" sz="1800" b="0" i="0" spc="-13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ejä ja </a:t>
            </a:r>
          </a:p>
          <a:p>
            <a:pPr marL="0">
              <a:lnSpc>
                <a:spcPts val="2160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lähe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ää uusia </a:t>
            </a:r>
          </a:p>
          <a:p>
            <a:pPr marL="0">
              <a:lnSpc>
                <a:spcPts val="2160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vies</a:t>
            </a:r>
            <a:r>
              <a:rPr lang="tg-Cyrl-TJ" sz="1800" b="0" i="0" spc="-13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ejä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794004" y="3940831"/>
            <a:ext cx="2271826" cy="8816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Muis</a:t>
            </a:r>
            <a:r>
              <a:rPr lang="tg-Cyrl-TJ" sz="1800" b="0" i="0" spc="-13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a</a:t>
            </a:r>
            <a:r>
              <a:rPr lang="tg-Cyrl-TJ" sz="1800" b="0" i="0" spc="-19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seura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a </a:t>
            </a:r>
          </a:p>
          <a:p>
            <a:pPr marL="0">
              <a:lnSpc>
                <a:spcPts val="2160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uusimpia</a:t>
            </a:r>
            <a:r>
              <a:rPr lang="tg-Cyrl-TJ" sz="1800" b="0" i="0" spc="-19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iedo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ei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a </a:t>
            </a:r>
          </a:p>
          <a:p>
            <a:pPr marL="0">
              <a:lnSpc>
                <a:spcPts val="2159"/>
              </a:lnSpc>
            </a:pPr>
            <a:r>
              <a:rPr lang="tg-Cyrl-TJ" sz="1800" b="0" i="0" spc="-49" baseline="0" dirty="0">
                <a:solidFill>
                  <a:srgbClr val="000000"/>
                </a:solidFill>
                <a:latin typeface="CenturyGothic"/>
              </a:rPr>
              <a:t>W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ilmassa!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9337547" y="1908069"/>
            <a:ext cx="1987219" cy="1156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802" b="0" i="0" spc="0" baseline="0" dirty="0">
                <a:solidFill>
                  <a:srgbClr val="000000"/>
                </a:solidFill>
                <a:latin typeface="CenturyGothic"/>
              </a:rPr>
              <a:t>Sinis</a:t>
            </a:r>
            <a:r>
              <a:rPr lang="tg-Cyrl-TJ" sz="1802" b="0" i="0" spc="-11" baseline="0" dirty="0">
                <a:solidFill>
                  <a:srgbClr val="000000"/>
                </a:solidFill>
                <a:latin typeface="CenturyGothic"/>
              </a:rPr>
              <a:t>e</a:t>
            </a:r>
            <a:r>
              <a:rPr lang="tg-Cyrl-TJ" sz="1802" b="0" i="0" spc="0" baseline="0" dirty="0">
                <a:solidFill>
                  <a:srgbClr val="000000"/>
                </a:solidFill>
                <a:latin typeface="CenturyGothic"/>
              </a:rPr>
              <a:t>s</a:t>
            </a:r>
            <a:r>
              <a:rPr lang="tg-Cyrl-TJ" sz="1802" b="0" i="0" spc="-15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2" b="0" i="0" spc="0" baseline="0" dirty="0">
                <a:solidFill>
                  <a:srgbClr val="000000"/>
                </a:solidFill>
                <a:latin typeface="CenturyGothic"/>
              </a:rPr>
              <a:t>ä p</a:t>
            </a:r>
            <a:r>
              <a:rPr lang="tg-Cyrl-TJ" sz="1802" b="0" i="0" spc="-13" baseline="0" dirty="0">
                <a:solidFill>
                  <a:srgbClr val="000000"/>
                </a:solidFill>
                <a:latin typeface="CenturyGothic"/>
              </a:rPr>
              <a:t>a</a:t>
            </a:r>
            <a:r>
              <a:rPr lang="tg-Cyrl-TJ" sz="1802" b="0" i="0" spc="0" baseline="0" dirty="0">
                <a:solidFill>
                  <a:srgbClr val="000000"/>
                </a:solidFill>
                <a:latin typeface="CenturyGothic"/>
              </a:rPr>
              <a:t>lkis</a:t>
            </a:r>
            <a:r>
              <a:rPr lang="tg-Cyrl-TJ" sz="1802" b="0" i="0" spc="-15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2" b="0" i="0" spc="0" baseline="0" dirty="0">
                <a:solidFill>
                  <a:srgbClr val="000000"/>
                </a:solidFill>
                <a:latin typeface="CenturyGothic"/>
              </a:rPr>
              <a:t>a </a:t>
            </a:r>
          </a:p>
          <a:p>
            <a:pPr marL="0">
              <a:lnSpc>
                <a:spcPts val="2162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ja   –painikkees</a:t>
            </a:r>
            <a:r>
              <a:rPr lang="tg-Cyrl-TJ" sz="1800" b="0" i="0" spc="-13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a </a:t>
            </a:r>
          </a:p>
          <a:p>
            <a:pPr marL="0">
              <a:lnSpc>
                <a:spcPts val="2160"/>
              </a:lnSpc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löydä</a:t>
            </a:r>
            <a:r>
              <a:rPr lang="tg-Cyrl-TJ" sz="1800" b="0" i="0" spc="-13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 kaikki </a:t>
            </a:r>
          </a:p>
          <a:p>
            <a:pPr marL="0">
              <a:lnSpc>
                <a:spcPts val="2159"/>
              </a:lnSpc>
            </a:pPr>
            <a:r>
              <a:rPr lang="tg-Cyrl-TJ" sz="1800" b="0" i="0" spc="-49" baseline="0" dirty="0">
                <a:solidFill>
                  <a:srgbClr val="000000"/>
                </a:solidFill>
                <a:latin typeface="CenturyGothic"/>
              </a:rPr>
              <a:t>W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ilman 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oiminno</a:t>
            </a:r>
            <a:r>
              <a:rPr lang="tg-Cyrl-TJ" sz="1800" b="0" i="0" spc="-13" baseline="0" dirty="0">
                <a:solidFill>
                  <a:srgbClr val="000000"/>
                </a:solidFill>
                <a:latin typeface="CenturyGothic"/>
              </a:rPr>
              <a:t>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17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" name="Picture 17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178" name="Picture 17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676" y="1463040"/>
            <a:ext cx="7918704" cy="4352544"/>
          </a:xfrm>
          <a:prstGeom prst="rect">
            <a:avLst/>
          </a:prstGeom>
          <a:noFill/>
        </p:spPr>
      </p:pic>
      <p:pic>
        <p:nvPicPr>
          <p:cNvPr id="179" name="Picture 16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7631" y="793433"/>
            <a:ext cx="490729" cy="405765"/>
          </a:xfrm>
          <a:prstGeom prst="rect">
            <a:avLst/>
          </a:prstGeom>
          <a:noFill/>
        </p:spPr>
      </p:pic>
      <p:sp>
        <p:nvSpPr>
          <p:cNvPr id="180" name="Rectangle 180"/>
          <p:cNvSpPr/>
          <p:nvPr/>
        </p:nvSpPr>
        <p:spPr>
          <a:xfrm>
            <a:off x="1231391" y="107156"/>
            <a:ext cx="736419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Lisää</a:t>
            </a:r>
            <a:r>
              <a:rPr lang="tg-Cyrl-TJ" sz="3200" b="0" i="0" spc="-36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to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i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min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oja</a:t>
            </a:r>
            <a:r>
              <a:rPr lang="tg-Cyrl-TJ" sz="3200" b="0" i="0" spc="-31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saat</a:t>
            </a:r>
            <a:r>
              <a:rPr lang="tg-Cyrl-TJ" sz="3200" b="0" i="0" spc="-27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auki</a:t>
            </a:r>
            <a:r>
              <a:rPr lang="tg-Cyrl-TJ" sz="3200" b="0" i="0" spc="-31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painama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l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la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2206242" y="719328"/>
            <a:ext cx="225523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-painiket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a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B17357-1AA3-EC0D-D1E5-8A29DC41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8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33952" cy="2893059"/>
          </a:xfrm>
          <a:prstGeom prst="rect">
            <a:avLst/>
          </a:prstGeom>
          <a:noFill/>
        </p:spPr>
      </p:pic>
      <p:pic>
        <p:nvPicPr>
          <p:cNvPr id="184" name="Picture 18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9331" y="4705604"/>
            <a:ext cx="2042668" cy="2152396"/>
          </a:xfrm>
          <a:prstGeom prst="rect">
            <a:avLst/>
          </a:prstGeom>
          <a:noFill/>
        </p:spPr>
      </p:pic>
      <p:pic>
        <p:nvPicPr>
          <p:cNvPr id="185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631" y="6170676"/>
            <a:ext cx="1964435" cy="687323"/>
          </a:xfrm>
          <a:prstGeom prst="rect">
            <a:avLst/>
          </a:prstGeom>
          <a:noFill/>
        </p:spPr>
      </p:pic>
      <p:sp>
        <p:nvSpPr>
          <p:cNvPr id="186" name="Rectangle 186"/>
          <p:cNvSpPr/>
          <p:nvPr/>
        </p:nvSpPr>
        <p:spPr>
          <a:xfrm>
            <a:off x="2730373" y="2332000"/>
            <a:ext cx="6944105" cy="1933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6000" b="0" i="0" spc="0" baseline="0" dirty="0">
                <a:solidFill>
                  <a:srgbClr val="000000"/>
                </a:solidFill>
                <a:latin typeface="CenturyGothic"/>
              </a:rPr>
              <a:t>Hyödyllisiä Wilman </a:t>
            </a:r>
          </a:p>
          <a:p>
            <a:pPr marL="1528952">
              <a:lnSpc>
                <a:spcPts val="6480"/>
              </a:lnSpc>
            </a:pPr>
            <a:r>
              <a:rPr lang="tg-Cyrl-TJ" sz="6002" b="0" i="0" spc="0" baseline="0" dirty="0">
                <a:solidFill>
                  <a:srgbClr val="000000"/>
                </a:solidFill>
                <a:latin typeface="CenturyGothic"/>
              </a:rPr>
              <a:t>toimi</a:t>
            </a:r>
            <a:r>
              <a:rPr lang="tg-Cyrl-TJ" sz="6002" b="0" i="0" spc="-19" baseline="0" dirty="0">
                <a:solidFill>
                  <a:srgbClr val="000000"/>
                </a:solidFill>
                <a:latin typeface="CenturyGothic"/>
              </a:rPr>
              <a:t>n</a:t>
            </a:r>
            <a:r>
              <a:rPr lang="tg-Cyrl-TJ" sz="6002" b="0" i="0" spc="0" baseline="0" dirty="0">
                <a:solidFill>
                  <a:srgbClr val="000000"/>
                </a:solidFill>
                <a:latin typeface="CenturyGothic"/>
              </a:rPr>
              <a:t>toja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111" name="Picture 1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9579" y="1626108"/>
            <a:ext cx="3723132" cy="5189220"/>
          </a:xfrm>
          <a:prstGeom prst="rect">
            <a:avLst/>
          </a:prstGeom>
          <a:noFill/>
        </p:spPr>
      </p:pic>
      <p:sp>
        <p:nvSpPr>
          <p:cNvPr id="113" name="Freeform 113"/>
          <p:cNvSpPr/>
          <p:nvPr/>
        </p:nvSpPr>
        <p:spPr>
          <a:xfrm>
            <a:off x="4304538" y="1671067"/>
            <a:ext cx="3582923" cy="5049012"/>
          </a:xfrm>
          <a:custGeom>
            <a:avLst/>
            <a:gdLst/>
            <a:ahLst/>
            <a:cxnLst/>
            <a:rect l="0" t="0" r="0" b="0"/>
            <a:pathLst>
              <a:path w="3582923" h="5049012">
                <a:moveTo>
                  <a:pt x="0" y="5049012"/>
                </a:moveTo>
                <a:lnTo>
                  <a:pt x="3582923" y="5049012"/>
                </a:lnTo>
                <a:lnTo>
                  <a:pt x="3582923" y="0"/>
                </a:lnTo>
                <a:lnTo>
                  <a:pt x="0" y="0"/>
                </a:lnTo>
                <a:lnTo>
                  <a:pt x="0" y="5049012"/>
                </a:lnTo>
                <a:close/>
              </a:path>
            </a:pathLst>
          </a:custGeom>
          <a:noFill/>
          <a:ln w="38100" cap="sq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Rectangle 117"/>
          <p:cNvSpPr/>
          <p:nvPr/>
        </p:nvSpPr>
        <p:spPr>
          <a:xfrm>
            <a:off x="929639" y="206158"/>
            <a:ext cx="6854184" cy="10450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Tunnukset löydät</a:t>
            </a:r>
            <a:r>
              <a:rPr lang="tg-Cyrl-TJ" sz="3200" b="0" i="0" spc="-27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sinulle annetusta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 </a:t>
            </a:r>
          </a:p>
          <a:p>
            <a:pPr marL="0">
              <a:lnSpc>
                <a:spcPts val="4752"/>
              </a:lnSpc>
            </a:pP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Käyttäjätunnukses</a:t>
            </a:r>
            <a:r>
              <a:rPr lang="tg-Cyrl-TJ" sz="3200" b="0" i="0" spc="-31" baseline="0" dirty="0">
                <a:solidFill>
                  <a:srgbClr val="000000"/>
                </a:solidFill>
                <a:latin typeface="CenturyGothic"/>
              </a:rPr>
              <a:t>i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-lo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m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akkee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l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ta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2101FCA-216D-7207-5163-112C81AC5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04" y="1692761"/>
            <a:ext cx="3553557" cy="502731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A77BAF-3A65-A64B-2480-6953FFD2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reeform 18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8" name="Picture 18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189" name="Picture 1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648" y="1825752"/>
            <a:ext cx="7918704" cy="4351020"/>
          </a:xfrm>
          <a:prstGeom prst="rect">
            <a:avLst/>
          </a:prstGeom>
          <a:noFill/>
        </p:spPr>
      </p:pic>
      <p:sp>
        <p:nvSpPr>
          <p:cNvPr id="190" name="Rectangle 190"/>
          <p:cNvSpPr/>
          <p:nvPr/>
        </p:nvSpPr>
        <p:spPr>
          <a:xfrm>
            <a:off x="929639" y="206158"/>
            <a:ext cx="6691768" cy="10450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Työjärjestyksesi löydät</a:t>
            </a:r>
            <a:r>
              <a:rPr lang="tg-Cyrl-TJ" sz="3200" b="0" i="0" spc="-31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Työjärjesty</a:t>
            </a:r>
            <a:r>
              <a:rPr lang="tg-Cyrl-TJ" sz="3200" b="0" i="0" spc="-25" baseline="0" dirty="0">
                <a:solidFill>
                  <a:srgbClr val="000000"/>
                </a:solidFill>
                <a:latin typeface="CenturyGothic"/>
              </a:rPr>
              <a:t>s-</a:t>
            </a:r>
          </a:p>
          <a:p>
            <a:pPr marL="0">
              <a:lnSpc>
                <a:spcPts val="4752"/>
              </a:lnSpc>
            </a:pP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väli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l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ehdeltä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EC0F1A-EDBC-5209-ED43-43C7C2A6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eeform 19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193" name="Picture 1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648" y="1690117"/>
            <a:ext cx="7918704" cy="4352544"/>
          </a:xfrm>
          <a:prstGeom prst="rect">
            <a:avLst/>
          </a:prstGeom>
          <a:noFill/>
        </p:spPr>
      </p:pic>
      <p:sp>
        <p:nvSpPr>
          <p:cNvPr id="194" name="Rectangle 194"/>
          <p:cNvSpPr/>
          <p:nvPr/>
        </p:nvSpPr>
        <p:spPr>
          <a:xfrm>
            <a:off x="929639" y="206158"/>
            <a:ext cx="6797758" cy="10450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Voit</a:t>
            </a:r>
            <a:r>
              <a:rPr lang="tg-Cyrl-TJ" sz="3200" b="0" i="0" spc="-27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tarkastella</a:t>
            </a:r>
            <a:r>
              <a:rPr lang="tg-Cyrl-TJ" sz="3200" b="0" i="0" spc="-36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opintojasi</a:t>
            </a:r>
            <a:r>
              <a:rPr lang="tg-Cyrl-TJ" sz="3200" b="0" i="0" spc="-40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Opinno</a:t>
            </a:r>
            <a:r>
              <a:rPr lang="tg-Cyrl-TJ" sz="3200" b="0" i="0" spc="-32" baseline="0" dirty="0">
                <a:solidFill>
                  <a:srgbClr val="000000"/>
                </a:solidFill>
                <a:latin typeface="CenturyGothic"/>
              </a:rPr>
              <a:t>t-</a:t>
            </a:r>
          </a:p>
          <a:p>
            <a:pPr marL="0">
              <a:lnSpc>
                <a:spcPts val="4752"/>
              </a:lnSpc>
            </a:pP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väli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l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ehdellä</a:t>
            </a:r>
          </a:p>
        </p:txBody>
      </p:sp>
      <p:sp>
        <p:nvSpPr>
          <p:cNvPr id="195" name="Rectangle 195"/>
          <p:cNvSpPr/>
          <p:nvPr/>
        </p:nvSpPr>
        <p:spPr>
          <a:xfrm>
            <a:off x="2136648" y="6173331"/>
            <a:ext cx="694125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b="0" i="0" spc="0" baseline="0" dirty="0">
                <a:solidFill>
                  <a:srgbClr val="000000"/>
                </a:solidFill>
                <a:latin typeface="CenturyGothic"/>
              </a:rPr>
              <a:t>Löydät ohjeita opintoje</a:t>
            </a:r>
            <a:r>
              <a:rPr lang="tg-Cyrl-TJ" b="0" i="0" spc="-12" baseline="0" dirty="0">
                <a:solidFill>
                  <a:srgbClr val="000000"/>
                </a:solidFill>
                <a:latin typeface="CenturyGothic"/>
              </a:rPr>
              <a:t>s</a:t>
            </a:r>
            <a:r>
              <a:rPr lang="tg-Cyrl-TJ" b="0" i="0" spc="0" baseline="0" dirty="0">
                <a:solidFill>
                  <a:srgbClr val="000000"/>
                </a:solidFill>
                <a:latin typeface="CenturyGothic"/>
              </a:rPr>
              <a:t>i tulkits</a:t>
            </a:r>
            <a:r>
              <a:rPr lang="tg-Cyrl-TJ" b="0" i="0" spc="-12" baseline="0" dirty="0">
                <a:solidFill>
                  <a:srgbClr val="000000"/>
                </a:solidFill>
                <a:latin typeface="CenturyGothic"/>
              </a:rPr>
              <a:t>e</a:t>
            </a:r>
            <a:r>
              <a:rPr lang="tg-Cyrl-TJ" b="0" i="0" spc="0" baseline="0" dirty="0">
                <a:solidFill>
                  <a:srgbClr val="000000"/>
                </a:solidFill>
                <a:latin typeface="CenturyGothic"/>
              </a:rPr>
              <a:t>mis</a:t>
            </a:r>
            <a:r>
              <a:rPr lang="tg-Cyrl-TJ" b="0" i="0" spc="-12" baseline="0" dirty="0">
                <a:solidFill>
                  <a:srgbClr val="000000"/>
                </a:solidFill>
                <a:latin typeface="CenturyGothic"/>
              </a:rPr>
              <a:t>e</a:t>
            </a:r>
            <a:r>
              <a:rPr lang="tg-Cyrl-TJ" b="0" i="0" spc="0" baseline="0" dirty="0">
                <a:solidFill>
                  <a:srgbClr val="000000"/>
                </a:solidFill>
                <a:latin typeface="CenturyGothic"/>
              </a:rPr>
              <a:t>en tämän ohje</a:t>
            </a:r>
            <a:r>
              <a:rPr lang="tg-Cyrl-TJ" b="0" i="0" spc="-12" baseline="0" dirty="0">
                <a:solidFill>
                  <a:srgbClr val="000000"/>
                </a:solidFill>
                <a:latin typeface="CenturyGothic"/>
              </a:rPr>
              <a:t>e</a:t>
            </a:r>
            <a:r>
              <a:rPr lang="tg-Cyrl-TJ" b="0" i="0" spc="0" baseline="0" dirty="0">
                <a:solidFill>
                  <a:srgbClr val="000000"/>
                </a:solidFill>
                <a:latin typeface="CenturyGothic"/>
              </a:rPr>
              <a:t>n lopusta.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69D56E-340A-F8DA-8C55-39FBE51B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reeform 19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198" name="Picture 1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648" y="1825752"/>
            <a:ext cx="7918704" cy="4351020"/>
          </a:xfrm>
          <a:prstGeom prst="rect">
            <a:avLst/>
          </a:prstGeom>
          <a:noFill/>
        </p:spPr>
      </p:pic>
      <p:sp>
        <p:nvSpPr>
          <p:cNvPr id="199" name="Rectangle 199"/>
          <p:cNvSpPr/>
          <p:nvPr/>
        </p:nvSpPr>
        <p:spPr>
          <a:xfrm>
            <a:off x="929639" y="206158"/>
            <a:ext cx="1012560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Viesti</a:t>
            </a:r>
            <a:r>
              <a:rPr lang="tg-Cyrl-TJ" sz="3200" b="0" i="0" spc="-20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-väl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i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lehdel</a:t>
            </a:r>
            <a:r>
              <a:rPr lang="fi-FI" sz="3200" spc="-14" dirty="0" err="1">
                <a:solidFill>
                  <a:srgbClr val="000000"/>
                </a:solidFill>
                <a:latin typeface="CenturyGothic"/>
              </a:rPr>
              <a:t>lä</a:t>
            </a:r>
            <a:r>
              <a:rPr lang="fi-FI" sz="3200" spc="-14" dirty="0">
                <a:solidFill>
                  <a:srgbClr val="000000"/>
                </a:solidFill>
                <a:latin typeface="CenturyGothic"/>
              </a:rPr>
              <a:t> pystyt viestittelemään opettajien kanssa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590DF2-6F55-BCCC-A690-66C7120E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2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" name="Picture 2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202" name="Picture 2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648" y="1825752"/>
            <a:ext cx="7918704" cy="4351020"/>
          </a:xfrm>
          <a:prstGeom prst="rect">
            <a:avLst/>
          </a:prstGeom>
          <a:noFill/>
        </p:spPr>
      </p:pic>
      <p:sp>
        <p:nvSpPr>
          <p:cNvPr id="203" name="Rectangle 203"/>
          <p:cNvSpPr/>
          <p:nvPr/>
        </p:nvSpPr>
        <p:spPr>
          <a:xfrm>
            <a:off x="929639" y="507529"/>
            <a:ext cx="225222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Viestied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i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to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ri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1786EE-8887-0F13-3459-B9662A97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reeform 204"/>
          <p:cNvSpPr/>
          <p:nvPr/>
        </p:nvSpPr>
        <p:spPr>
          <a:xfrm>
            <a:off x="0" y="-110168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" name="Picture 20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206" name="Picture 2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648" y="1825752"/>
            <a:ext cx="7918704" cy="4351020"/>
          </a:xfrm>
          <a:prstGeom prst="rect">
            <a:avLst/>
          </a:prstGeom>
          <a:noFill/>
        </p:spPr>
      </p:pic>
      <p:sp>
        <p:nvSpPr>
          <p:cNvPr id="208" name="Rectangle 208"/>
          <p:cNvSpPr/>
          <p:nvPr/>
        </p:nvSpPr>
        <p:spPr>
          <a:xfrm>
            <a:off x="881380" y="110168"/>
            <a:ext cx="7442807" cy="15484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Painamalla     -painiketta, pää</a:t>
            </a:r>
            <a:r>
              <a:rPr lang="tg-Cyrl-TJ" sz="3200" b="0" i="0" spc="-16" baseline="0" dirty="0">
                <a:solidFill>
                  <a:srgbClr val="000000"/>
                </a:solidFill>
                <a:latin typeface="CenturyGothic"/>
              </a:rPr>
              <a:t>s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et </a:t>
            </a:r>
          </a:p>
          <a:p>
            <a:pPr marL="0">
              <a:lnSpc>
                <a:spcPts val="4320"/>
              </a:lnSpc>
            </a:pP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käyttäjätilin as</a:t>
            </a:r>
            <a:r>
              <a:rPr lang="tg-Cyrl-TJ" sz="3200" b="0" i="0" spc="-12" baseline="0" dirty="0">
                <a:solidFill>
                  <a:srgbClr val="000000"/>
                </a:solidFill>
                <a:latin typeface="CenturyGothic"/>
              </a:rPr>
              <a:t>e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tuksiin, ja voit vaihtaa </a:t>
            </a:r>
          </a:p>
          <a:p>
            <a:pPr marL="0">
              <a:lnSpc>
                <a:spcPts val="4322"/>
              </a:lnSpc>
            </a:pP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kielen </a:t>
            </a:r>
          </a:p>
        </p:txBody>
      </p:sp>
      <p:pic>
        <p:nvPicPr>
          <p:cNvPr id="207" name="Picture 2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4733" y="110169"/>
            <a:ext cx="497467" cy="474032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CEAC790-9EA9-2EB4-9A95-FD958AE1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20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" name="Picture 2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211" name="Picture 2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648" y="1825752"/>
            <a:ext cx="7918704" cy="4351020"/>
          </a:xfrm>
          <a:prstGeom prst="rect">
            <a:avLst/>
          </a:prstGeom>
          <a:noFill/>
        </p:spPr>
      </p:pic>
      <p:sp>
        <p:nvSpPr>
          <p:cNvPr id="212" name="Rectangle 212"/>
          <p:cNvSpPr/>
          <p:nvPr/>
        </p:nvSpPr>
        <p:spPr>
          <a:xfrm>
            <a:off x="929639" y="206158"/>
            <a:ext cx="6735818" cy="10450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Käyttäjäti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l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in</a:t>
            </a:r>
            <a:r>
              <a:rPr lang="tg-Cyrl-TJ" sz="3200" b="0" i="0" spc="-45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asetuksis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s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a voit</a:t>
            </a:r>
            <a:r>
              <a:rPr lang="tg-Cyrl-TJ" sz="3200" b="0" i="0" spc="-23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muun </a:t>
            </a:r>
          </a:p>
          <a:p>
            <a:pPr marL="0">
              <a:lnSpc>
                <a:spcPts val="4752"/>
              </a:lnSpc>
            </a:pP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muassa</a:t>
            </a:r>
            <a:r>
              <a:rPr lang="tg-Cyrl-TJ" sz="3200" b="0" i="0" spc="-27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vaihtaa</a:t>
            </a:r>
            <a:r>
              <a:rPr lang="tg-Cyrl-TJ" sz="3200" b="0" i="0" spc="-40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salasanasi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9AC68-22E8-4A78-2CDE-239A6C2E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reeform 2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" name="Picture 2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217" name="Rectangle 217"/>
          <p:cNvSpPr/>
          <p:nvPr/>
        </p:nvSpPr>
        <p:spPr>
          <a:xfrm>
            <a:off x="953770" y="338201"/>
            <a:ext cx="11262360" cy="1548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Suosittelemme 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lataamaan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 Wilm</a:t>
            </a:r>
            <a:r>
              <a:rPr lang="tg-Cyrl-TJ" sz="3200" b="0" i="0" spc="-34" baseline="0" dirty="0">
                <a:solidFill>
                  <a:srgbClr val="000000"/>
                </a:solidFill>
                <a:latin typeface="CenturyGothic"/>
              </a:rPr>
              <a:t>a-</a:t>
            </a:r>
          </a:p>
          <a:p>
            <a:pPr marL="0">
              <a:lnSpc>
                <a:spcPts val="4323"/>
              </a:lnSpc>
            </a:pP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sovelluksen 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puhelimeesi. Näin tarkistat työjärjestyksen nopeasti ja viestittelet helposti opettajien kanssa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3" name="Kuva 2" descr="Kuva, joka sisältää kohteen teksti, kuvakaappaus, ohjelmisto, Multimediaohjelmisto&#10;&#10;Kuvaus luotu automaattisesti">
            <a:extLst>
              <a:ext uri="{FF2B5EF4-FFF2-40B4-BE49-F238E27FC236}">
                <a16:creationId xmlns:a16="http://schemas.microsoft.com/office/drawing/2014/main" id="{5F7119B7-647D-2F50-E728-FF36BBB1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7" y="2199392"/>
            <a:ext cx="1938783" cy="4320407"/>
          </a:xfrm>
          <a:prstGeom prst="rect">
            <a:avLst/>
          </a:prstGeom>
        </p:spPr>
      </p:pic>
      <p:pic>
        <p:nvPicPr>
          <p:cNvPr id="5" name="Kuva 4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08BA2B08-469E-5BFB-5263-CD8022F6E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58" y="2218042"/>
            <a:ext cx="1984186" cy="430175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BAA1A0B-0249-6D37-0901-2D4079F051BB}"/>
              </a:ext>
            </a:extLst>
          </p:cNvPr>
          <p:cNvSpPr txBox="1"/>
          <p:nvPr/>
        </p:nvSpPr>
        <p:spPr>
          <a:xfrm>
            <a:off x="6426200" y="3124200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Sovellukset löydät puhelimen sovelluskaupasta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563C338-3B84-3E8F-3A6E-26745A7B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reeform 2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" name="Picture 2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215" name="Picture 2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648" y="1819987"/>
            <a:ext cx="7918704" cy="4351020"/>
          </a:xfrm>
          <a:prstGeom prst="rect">
            <a:avLst/>
          </a:prstGeom>
          <a:noFill/>
        </p:spPr>
      </p:pic>
      <p:sp>
        <p:nvSpPr>
          <p:cNvPr id="216" name="Freeform 216"/>
          <p:cNvSpPr/>
          <p:nvPr/>
        </p:nvSpPr>
        <p:spPr>
          <a:xfrm>
            <a:off x="8237220" y="3313812"/>
            <a:ext cx="670560" cy="712596"/>
          </a:xfrm>
          <a:custGeom>
            <a:avLst/>
            <a:gdLst/>
            <a:ahLst/>
            <a:cxnLst/>
            <a:rect l="0" t="0" r="0" b="0"/>
            <a:pathLst>
              <a:path w="575565" h="530987">
                <a:moveTo>
                  <a:pt x="0" y="0"/>
                </a:moveTo>
                <a:lnTo>
                  <a:pt x="575565" y="530987"/>
                </a:lnTo>
              </a:path>
            </a:pathLst>
          </a:custGeom>
          <a:noFill/>
          <a:ln w="571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Rectangle 217"/>
          <p:cNvSpPr/>
          <p:nvPr/>
        </p:nvSpPr>
        <p:spPr>
          <a:xfrm>
            <a:off x="1272539" y="135991"/>
            <a:ext cx="8467061" cy="9970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K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irjau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du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fi-FI" sz="3200" dirty="0">
                <a:solidFill>
                  <a:srgbClr val="000000"/>
                </a:solidFill>
                <a:latin typeface="CenturyGothic"/>
              </a:rPr>
              <a:t>vaivattomasti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Wilma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-sovellukseen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 </a:t>
            </a:r>
          </a:p>
          <a:p>
            <a:pPr marL="0">
              <a:lnSpc>
                <a:spcPts val="4320"/>
              </a:lnSpc>
            </a:pPr>
            <a:r>
              <a:rPr lang="fi-FI" sz="3200" dirty="0">
                <a:solidFill>
                  <a:srgbClr val="000000"/>
                </a:solidFill>
                <a:latin typeface="CenturyGothic"/>
              </a:rPr>
              <a:t>v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erkkosivulta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avautuvalla Q</a:t>
            </a:r>
            <a:r>
              <a:rPr lang="tg-Cyrl-TJ" sz="3200" b="0" i="0" spc="-15" baseline="0" dirty="0">
                <a:solidFill>
                  <a:srgbClr val="000000"/>
                </a:solidFill>
                <a:latin typeface="CenturyGothic"/>
              </a:rPr>
              <a:t>R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-koo</a:t>
            </a:r>
            <a:r>
              <a:rPr lang="tg-Cyrl-TJ" sz="3200" b="0" i="0" spc="-12" baseline="0" dirty="0">
                <a:solidFill>
                  <a:srgbClr val="000000"/>
                </a:solidFill>
                <a:latin typeface="CenturyGothic"/>
              </a:rPr>
              <a:t>d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illa</a:t>
            </a:r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8DDC361D-2B6D-6AD0-6BC0-4C6FB872FEE1}"/>
              </a:ext>
            </a:extLst>
          </p:cNvPr>
          <p:cNvSpPr/>
          <p:nvPr/>
        </p:nvSpPr>
        <p:spPr>
          <a:xfrm>
            <a:off x="8492235" y="2185417"/>
            <a:ext cx="205740" cy="646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B9DB3-4DEF-9CD0-E807-C54DA686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1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reeform 2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" name="Picture 2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220" name="Picture 2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2011" y="1455419"/>
            <a:ext cx="2170177" cy="4622293"/>
          </a:xfrm>
          <a:prstGeom prst="rect">
            <a:avLst/>
          </a:prstGeom>
          <a:noFill/>
        </p:spPr>
      </p:pic>
      <p:pic>
        <p:nvPicPr>
          <p:cNvPr id="221" name="Picture 2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3102" y="1455417"/>
            <a:ext cx="2243329" cy="4622294"/>
          </a:xfrm>
          <a:prstGeom prst="rect">
            <a:avLst/>
          </a:prstGeom>
          <a:noFill/>
        </p:spPr>
      </p:pic>
      <p:pic>
        <p:nvPicPr>
          <p:cNvPr id="222" name="Picture 2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494" y="1455416"/>
            <a:ext cx="2170177" cy="4622295"/>
          </a:xfrm>
          <a:prstGeom prst="rect">
            <a:avLst/>
          </a:prstGeom>
          <a:noFill/>
        </p:spPr>
      </p:pic>
      <p:pic>
        <p:nvPicPr>
          <p:cNvPr id="223" name="Picture 2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3310" y="1455415"/>
            <a:ext cx="2302765" cy="4622296"/>
          </a:xfrm>
          <a:prstGeom prst="rect">
            <a:avLst/>
          </a:prstGeom>
          <a:noFill/>
        </p:spPr>
      </p:pic>
      <p:sp>
        <p:nvSpPr>
          <p:cNvPr id="224" name="Rectangle 224"/>
          <p:cNvSpPr/>
          <p:nvPr/>
        </p:nvSpPr>
        <p:spPr>
          <a:xfrm>
            <a:off x="1978786" y="6239988"/>
            <a:ext cx="8733840" cy="3330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569083" algn="l"/>
                <a:tab pos="4926203" algn="l"/>
                <a:tab pos="7609585" algn="l"/>
              </a:tabLst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Koti	</a:t>
            </a:r>
            <a:r>
              <a:rPr lang="tg-Cyrl-TJ" sz="1800" b="0" i="0" spc="-17" baseline="0" dirty="0">
                <a:solidFill>
                  <a:srgbClr val="000000"/>
                </a:solidFill>
                <a:latin typeface="CenturyGothic"/>
              </a:rPr>
              <a:t>V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ies</a:t>
            </a:r>
            <a:r>
              <a:rPr lang="tg-Cyrl-TJ" sz="1800" b="0" i="0" spc="-13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it	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yöjärjes</a:t>
            </a:r>
            <a:r>
              <a:rPr lang="tg-Cyrl-TJ" sz="1800" b="0" i="0" spc="-15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ys	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iedo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eet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1291082" y="144685"/>
            <a:ext cx="512659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0" dirty="0">
                <a:solidFill>
                  <a:srgbClr val="000000"/>
                </a:solidFill>
                <a:latin typeface="CenturyGothic"/>
              </a:rPr>
              <a:t>W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ilma –s</a:t>
            </a:r>
            <a:r>
              <a:rPr lang="tg-Cyrl-TJ" sz="3200" b="0" i="0" spc="-11" baseline="0" dirty="0">
                <a:solidFill>
                  <a:srgbClr val="000000"/>
                </a:solidFill>
                <a:latin typeface="CenturyGothic"/>
              </a:rPr>
              <a:t>o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vellu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s </a:t>
            </a:r>
            <a:r>
              <a:rPr lang="fi-FI" sz="3200" b="0" i="0" spc="0" baseline="0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fi-FI" sz="3200" b="0" i="0" spc="0" baseline="0" dirty="0" err="1">
                <a:solidFill>
                  <a:srgbClr val="000000"/>
                </a:solidFill>
                <a:latin typeface="CenturyGothic"/>
              </a:rPr>
              <a:t>phonella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224" name="Rectangle 224"/>
          <p:cNvSpPr/>
          <p:nvPr/>
        </p:nvSpPr>
        <p:spPr>
          <a:xfrm>
            <a:off x="1978786" y="6239988"/>
            <a:ext cx="8733840" cy="3330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569083" algn="l"/>
                <a:tab pos="4926203" algn="l"/>
                <a:tab pos="7609585" algn="l"/>
              </a:tabLst>
            </a:pP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Koti	</a:t>
            </a:r>
            <a:r>
              <a:rPr lang="tg-Cyrl-TJ" sz="1800" b="0" i="0" spc="-17" baseline="0" dirty="0">
                <a:solidFill>
                  <a:srgbClr val="000000"/>
                </a:solidFill>
                <a:latin typeface="CenturyGothic"/>
              </a:rPr>
              <a:t>V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ies</a:t>
            </a:r>
            <a:r>
              <a:rPr lang="tg-Cyrl-TJ" sz="1800" b="0" i="0" spc="-13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it	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yöjärjes</a:t>
            </a:r>
            <a:r>
              <a:rPr lang="tg-Cyrl-TJ" sz="1800" b="0" i="0" spc="-15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ys	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iedo</a:t>
            </a:r>
            <a:r>
              <a:rPr lang="tg-Cyrl-TJ" sz="1800" b="0" i="0" spc="-11" baseline="0" dirty="0">
                <a:solidFill>
                  <a:srgbClr val="000000"/>
                </a:solidFill>
                <a:latin typeface="CenturyGothic"/>
              </a:rPr>
              <a:t>tt</a:t>
            </a:r>
            <a:r>
              <a:rPr lang="tg-Cyrl-TJ" sz="1800" b="0" i="0" spc="0" baseline="0" dirty="0">
                <a:solidFill>
                  <a:srgbClr val="000000"/>
                </a:solidFill>
                <a:latin typeface="CenturyGothic"/>
              </a:rPr>
              <a:t>eet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1291082" y="144685"/>
            <a:ext cx="537666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0" dirty="0">
                <a:solidFill>
                  <a:srgbClr val="000000"/>
                </a:solidFill>
                <a:latin typeface="CenturyGothic"/>
              </a:rPr>
              <a:t>W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ilma –s</a:t>
            </a:r>
            <a:r>
              <a:rPr lang="tg-Cyrl-TJ" sz="3200" b="0" i="0" spc="-11" baseline="0" dirty="0">
                <a:solidFill>
                  <a:srgbClr val="000000"/>
                </a:solidFill>
                <a:latin typeface="CenturyGothic"/>
              </a:rPr>
              <a:t>o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vellu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s Androidilla: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1030" name="Picture 6" descr="Mediasisältö">
            <a:extLst>
              <a:ext uri="{FF2B5EF4-FFF2-40B4-BE49-F238E27FC236}">
                <a16:creationId xmlns:a16="http://schemas.microsoft.com/office/drawing/2014/main" id="{D27ADEE4-BD4A-9AD6-2D7B-42AF3A42D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68" y="1158392"/>
            <a:ext cx="2067533" cy="46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diasisältö">
            <a:extLst>
              <a:ext uri="{FF2B5EF4-FFF2-40B4-BE49-F238E27FC236}">
                <a16:creationId xmlns:a16="http://schemas.microsoft.com/office/drawing/2014/main" id="{01324620-1DE7-26A6-5416-DE0718C6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10" y="1158392"/>
            <a:ext cx="2067534" cy="46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diasisältö">
            <a:extLst>
              <a:ext uri="{FF2B5EF4-FFF2-40B4-BE49-F238E27FC236}">
                <a16:creationId xmlns:a16="http://schemas.microsoft.com/office/drawing/2014/main" id="{9AE6DFD8-8360-8095-6407-93D36879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25" y="1185926"/>
            <a:ext cx="2067533" cy="46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asisältö">
            <a:extLst>
              <a:ext uri="{FF2B5EF4-FFF2-40B4-BE49-F238E27FC236}">
                <a16:creationId xmlns:a16="http://schemas.microsoft.com/office/drawing/2014/main" id="{54823C6D-60F6-5918-1EF5-7820E4C2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54" y="1158392"/>
            <a:ext cx="2067534" cy="46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4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8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22" name="Rectangle 122"/>
          <p:cNvSpPr/>
          <p:nvPr/>
        </p:nvSpPr>
        <p:spPr>
          <a:xfrm>
            <a:off x="929639" y="206158"/>
            <a:ext cx="6157135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1.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Alo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i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ta</a:t>
            </a:r>
            <a:r>
              <a:rPr lang="tg-Cyrl-TJ" sz="3200" b="0" i="0" spc="-31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si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i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rtymällä</a:t>
            </a:r>
            <a:r>
              <a:rPr lang="tg-Cyrl-TJ" sz="3200" b="0" i="0" spc="-23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oso</a:t>
            </a:r>
            <a:r>
              <a:rPr lang="tg-Cyrl-TJ" sz="3200" b="0" i="0" spc="-14" baseline="0" dirty="0">
                <a:solidFill>
                  <a:srgbClr val="000000"/>
                </a:solidFill>
                <a:latin typeface="CenturyGothic"/>
              </a:rPr>
              <a:t>i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tteeseen</a:t>
            </a:r>
            <a:endParaRPr lang="fi-FI" sz="3200" dirty="0">
              <a:solidFill>
                <a:srgbClr val="000000"/>
              </a:solidFill>
              <a:latin typeface="CenturyGothic"/>
            </a:endParaRPr>
          </a:p>
          <a:p>
            <a:r>
              <a:rPr lang="fi-FI" sz="320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ts.inschool.fi</a:t>
            </a:r>
            <a:r>
              <a:rPr lang="fi-FI" sz="3200" dirty="0">
                <a:solidFill>
                  <a:srgbClr val="000000"/>
                </a:solidFill>
                <a:latin typeface="+mj-lt"/>
              </a:rPr>
              <a:t>/</a:t>
            </a:r>
            <a:r>
              <a:rPr lang="fi-FI" sz="3200" dirty="0" err="1">
                <a:solidFill>
                  <a:srgbClr val="000000"/>
                </a:solidFill>
                <a:latin typeface="CenturyGothic"/>
              </a:rPr>
              <a:t>connect</a:t>
            </a:r>
            <a:endParaRPr lang="fi-FI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86AF932-CA67-729C-61B7-A72D0AEFD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13" y="2160000"/>
            <a:ext cx="7920000" cy="420943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E362BB9-69BD-5899-D714-B2C5CBBF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33952" cy="2893059"/>
          </a:xfrm>
          <a:prstGeom prst="rect">
            <a:avLst/>
          </a:prstGeom>
          <a:noFill/>
        </p:spPr>
      </p:pic>
      <p:pic>
        <p:nvPicPr>
          <p:cNvPr id="228" name="Picture 2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9331" y="4705604"/>
            <a:ext cx="2042668" cy="2152396"/>
          </a:xfrm>
          <a:prstGeom prst="rect">
            <a:avLst/>
          </a:prstGeom>
          <a:noFill/>
        </p:spPr>
      </p:pic>
      <p:pic>
        <p:nvPicPr>
          <p:cNvPr id="229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631" y="6170676"/>
            <a:ext cx="1964435" cy="687323"/>
          </a:xfrm>
          <a:prstGeom prst="rect">
            <a:avLst/>
          </a:prstGeom>
          <a:noFill/>
        </p:spPr>
      </p:pic>
      <p:sp>
        <p:nvSpPr>
          <p:cNvPr id="231" name="Rectangle 231"/>
          <p:cNvSpPr/>
          <p:nvPr/>
        </p:nvSpPr>
        <p:spPr>
          <a:xfrm>
            <a:off x="2029966" y="2719069"/>
            <a:ext cx="7769016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Lisää ohjeita puhelinsovelluksen käyttöön löydät täältä </a:t>
            </a:r>
            <a:r>
              <a:rPr lang="fi-FI" sz="3200" dirty="0">
                <a:effectLst/>
                <a:latin typeface="Calibri" panose="020F0502020204030204" pitchFamily="34" charset="0"/>
                <a:hlinkClick r:id="rId5"/>
              </a:rPr>
              <a:t>Wilma-sovellus (inschool.fi)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0126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 226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" name="Picture 2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33952" cy="2893059"/>
          </a:xfrm>
          <a:prstGeom prst="rect">
            <a:avLst/>
          </a:prstGeom>
          <a:noFill/>
        </p:spPr>
      </p:pic>
      <p:pic>
        <p:nvPicPr>
          <p:cNvPr id="228" name="Picture 2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9331" y="4705604"/>
            <a:ext cx="2042668" cy="2152396"/>
          </a:xfrm>
          <a:prstGeom prst="rect">
            <a:avLst/>
          </a:prstGeom>
          <a:noFill/>
        </p:spPr>
      </p:pic>
      <p:pic>
        <p:nvPicPr>
          <p:cNvPr id="229" name="Picture 10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631" y="6170676"/>
            <a:ext cx="1964435" cy="687323"/>
          </a:xfrm>
          <a:prstGeom prst="rect">
            <a:avLst/>
          </a:prstGeom>
          <a:noFill/>
        </p:spPr>
      </p:pic>
      <p:sp>
        <p:nvSpPr>
          <p:cNvPr id="230" name="Freeform 230">
            <a:hlinkClick r:id="rId6"/>
          </p:cNvPr>
          <p:cNvSpPr/>
          <p:nvPr/>
        </p:nvSpPr>
        <p:spPr>
          <a:xfrm>
            <a:off x="4950586" y="4945634"/>
            <a:ext cx="2290572" cy="19812"/>
          </a:xfrm>
          <a:custGeom>
            <a:avLst/>
            <a:gdLst/>
            <a:ahLst/>
            <a:cxnLst/>
            <a:rect l="0" t="0" r="0" b="0"/>
            <a:pathLst>
              <a:path w="2290572" h="19812">
                <a:moveTo>
                  <a:pt x="0" y="0"/>
                </a:moveTo>
                <a:lnTo>
                  <a:pt x="1145286" y="0"/>
                </a:lnTo>
                <a:lnTo>
                  <a:pt x="2290572" y="0"/>
                </a:lnTo>
                <a:lnTo>
                  <a:pt x="2290572" y="19812"/>
                </a:lnTo>
                <a:lnTo>
                  <a:pt x="1145286" y="19812"/>
                </a:lnTo>
                <a:lnTo>
                  <a:pt x="0" y="19812"/>
                </a:lnTo>
                <a:close/>
                <a:moveTo>
                  <a:pt x="-3038220" y="1912366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Rectangle 231"/>
          <p:cNvSpPr/>
          <p:nvPr/>
        </p:nvSpPr>
        <p:spPr>
          <a:xfrm>
            <a:off x="2170429" y="2803805"/>
            <a:ext cx="7850885" cy="11100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6000" b="0" i="0" spc="0" baseline="0" dirty="0">
                <a:solidFill>
                  <a:srgbClr val="000000"/>
                </a:solidFill>
                <a:latin typeface="CenturyGothic"/>
              </a:rPr>
              <a:t>Tukea kirjautumiseen:</a:t>
            </a:r>
          </a:p>
        </p:txBody>
      </p:sp>
      <p:sp>
        <p:nvSpPr>
          <p:cNvPr id="232" name="Rectangle 232"/>
          <p:cNvSpPr/>
          <p:nvPr/>
        </p:nvSpPr>
        <p:spPr>
          <a:xfrm>
            <a:off x="4951221" y="4621749"/>
            <a:ext cx="2290421" cy="366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2402" b="0" i="0" spc="0" baseline="0" dirty="0">
                <a:solidFill>
                  <a:srgbClr val="0563C1"/>
                </a:solidFill>
                <a:latin typeface="Calibri"/>
                <a:hlinkClick r:id="rId2"/>
              </a:rPr>
              <a:t>ww</a:t>
            </a:r>
            <a:r>
              <a:rPr lang="tg-Cyrl-TJ" sz="2402" b="0" i="0" spc="-159" baseline="0" dirty="0">
                <a:solidFill>
                  <a:srgbClr val="0563C1"/>
                </a:solidFill>
                <a:latin typeface="Calibri"/>
                <a:hlinkClick r:id="rId2"/>
              </a:rPr>
              <a:t>w</a:t>
            </a:r>
            <a:r>
              <a:rPr lang="tg-Cyrl-TJ" sz="2402" b="0" i="0" spc="-53" baseline="0" dirty="0">
                <a:solidFill>
                  <a:srgbClr val="0563C1"/>
                </a:solidFill>
                <a:latin typeface="Calibri"/>
                <a:hlinkClick r:id="rId2"/>
              </a:rPr>
              <a:t>.</a:t>
            </a:r>
            <a:r>
              <a:rPr lang="tg-Cyrl-TJ" sz="2402" b="0" i="0" spc="-37" baseline="0" dirty="0">
                <a:solidFill>
                  <a:srgbClr val="0563C1"/>
                </a:solidFill>
                <a:latin typeface="Calibri"/>
                <a:hlinkClick r:id="rId2"/>
              </a:rPr>
              <a:t>t</a:t>
            </a:r>
            <a:r>
              <a:rPr lang="tg-Cyrl-TJ" sz="2402" b="0" i="0" spc="0" baseline="0" dirty="0">
                <a:solidFill>
                  <a:srgbClr val="0563C1"/>
                </a:solidFill>
                <a:latin typeface="Calibri"/>
                <a:hlinkClick r:id="rId2"/>
              </a:rPr>
              <a:t>ts</a:t>
            </a:r>
            <a:r>
              <a:rPr lang="tg-Cyrl-TJ" sz="2402" b="0" i="0" spc="-58" baseline="0" dirty="0">
                <a:solidFill>
                  <a:srgbClr val="0563C1"/>
                </a:solidFill>
                <a:latin typeface="Calibri"/>
                <a:hlinkClick r:id="rId2"/>
              </a:rPr>
              <a:t>.</a:t>
            </a:r>
            <a:r>
              <a:rPr lang="tg-Cyrl-TJ" sz="2402" b="0" i="0" spc="0" baseline="0" dirty="0">
                <a:solidFill>
                  <a:srgbClr val="0563C1"/>
                </a:solidFill>
                <a:latin typeface="Calibri"/>
                <a:hlinkClick r:id="rId2"/>
              </a:rPr>
              <a:t>fi/digituki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Freeform 23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4" name="Picture 2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33952" cy="2893059"/>
          </a:xfrm>
          <a:prstGeom prst="rect">
            <a:avLst/>
          </a:prstGeom>
          <a:noFill/>
        </p:spPr>
      </p:pic>
      <p:pic>
        <p:nvPicPr>
          <p:cNvPr id="235" name="Picture 2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9331" y="4705604"/>
            <a:ext cx="2042668" cy="2152396"/>
          </a:xfrm>
          <a:prstGeom prst="rect">
            <a:avLst/>
          </a:prstGeom>
          <a:noFill/>
        </p:spPr>
      </p:pic>
      <p:pic>
        <p:nvPicPr>
          <p:cNvPr id="236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631" y="6170676"/>
            <a:ext cx="1964435" cy="687323"/>
          </a:xfrm>
          <a:prstGeom prst="rect">
            <a:avLst/>
          </a:prstGeom>
          <a:noFill/>
        </p:spPr>
      </p:pic>
      <p:sp>
        <p:nvSpPr>
          <p:cNvPr id="237" name="Rectangle 237"/>
          <p:cNvSpPr/>
          <p:nvPr/>
        </p:nvSpPr>
        <p:spPr>
          <a:xfrm>
            <a:off x="2213101" y="2174429"/>
            <a:ext cx="7956070" cy="17403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5402" b="0" i="0" spc="0" baseline="0" dirty="0">
                <a:solidFill>
                  <a:srgbClr val="000000"/>
                </a:solidFill>
                <a:latin typeface="CenturyGothic"/>
              </a:rPr>
              <a:t>Opin</a:t>
            </a:r>
            <a:r>
              <a:rPr lang="tg-Cyrl-TJ" sz="5402" b="0" i="0" spc="-17" baseline="0" dirty="0">
                <a:solidFill>
                  <a:srgbClr val="000000"/>
                </a:solidFill>
                <a:latin typeface="CenturyGothic"/>
              </a:rPr>
              <a:t>t</a:t>
            </a:r>
            <a:r>
              <a:rPr lang="tg-Cyrl-TJ" sz="5402" b="0" i="0" spc="0" baseline="0" dirty="0">
                <a:solidFill>
                  <a:srgbClr val="000000"/>
                </a:solidFill>
                <a:latin typeface="CenturyGothic"/>
              </a:rPr>
              <a:t>oje</a:t>
            </a:r>
            <a:r>
              <a:rPr lang="tg-Cyrl-TJ" sz="5402" b="0" i="0" spc="-17" baseline="0" dirty="0">
                <a:solidFill>
                  <a:srgbClr val="000000"/>
                </a:solidFill>
                <a:latin typeface="CenturyGothic"/>
              </a:rPr>
              <a:t>n</a:t>
            </a:r>
            <a:r>
              <a:rPr lang="tg-Cyrl-TJ" sz="5402" b="0" i="0" spc="0" baseline="0" dirty="0">
                <a:solidFill>
                  <a:srgbClr val="000000"/>
                </a:solidFill>
                <a:latin typeface="CenturyGothic"/>
              </a:rPr>
              <a:t> tulkitsemin</a:t>
            </a:r>
            <a:r>
              <a:rPr lang="tg-Cyrl-TJ" sz="5402" b="0" i="0" spc="-22" baseline="0" dirty="0">
                <a:solidFill>
                  <a:srgbClr val="000000"/>
                </a:solidFill>
                <a:latin typeface="CenturyGothic"/>
              </a:rPr>
              <a:t>e</a:t>
            </a:r>
            <a:r>
              <a:rPr lang="tg-Cyrl-TJ" sz="5402" b="0" i="0" spc="0" baseline="0" dirty="0">
                <a:solidFill>
                  <a:srgbClr val="000000"/>
                </a:solidFill>
                <a:latin typeface="CenturyGothic"/>
              </a:rPr>
              <a:t>n </a:t>
            </a:r>
          </a:p>
          <a:p>
            <a:pPr marL="426720">
              <a:lnSpc>
                <a:spcPts val="5833"/>
              </a:lnSpc>
            </a:pPr>
            <a:r>
              <a:rPr lang="tg-Cyrl-TJ" sz="5400" b="0" i="0" spc="0" baseline="0" dirty="0">
                <a:solidFill>
                  <a:srgbClr val="000000"/>
                </a:solidFill>
                <a:latin typeface="CenturyGothic"/>
              </a:rPr>
              <a:t>Opinnot</a:t>
            </a:r>
            <a:r>
              <a:rPr lang="tg-Cyrl-TJ" sz="5400" b="0" i="0" spc="-20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tg-Cyrl-TJ" sz="5400" b="0" i="0" spc="0" baseline="0" dirty="0">
                <a:solidFill>
                  <a:srgbClr val="000000"/>
                </a:solidFill>
                <a:latin typeface="CenturyGothic"/>
              </a:rPr>
              <a:t>-välile</a:t>
            </a:r>
            <a:r>
              <a:rPr lang="tg-Cyrl-TJ" sz="5400" b="0" i="0" spc="-22" baseline="0" dirty="0">
                <a:solidFill>
                  <a:srgbClr val="000000"/>
                </a:solidFill>
                <a:latin typeface="CenturyGothic"/>
              </a:rPr>
              <a:t>h</a:t>
            </a:r>
            <a:r>
              <a:rPr lang="tg-Cyrl-TJ" sz="5400" b="0" i="0" spc="0" baseline="0" dirty="0">
                <a:solidFill>
                  <a:srgbClr val="000000"/>
                </a:solidFill>
                <a:latin typeface="CenturyGothic"/>
              </a:rPr>
              <a:t>dellä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reeform 23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240" name="Picture 2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5511" y="13715"/>
            <a:ext cx="4760976" cy="6830568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7E78016-D379-2D91-DD98-C8EBF1EF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4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2" name="Picture 2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243" name="Picture 2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40" y="-1"/>
            <a:ext cx="4998720" cy="6858000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0F541E0-3D9E-8B49-1929-AE014B58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 24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" name="Picture 2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246" name="Picture 2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8059" y="0"/>
            <a:ext cx="5135879" cy="6858000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95D1AB1-5E84-B773-B0D2-44AE40A0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24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8" name="Picture 24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pic>
        <p:nvPicPr>
          <p:cNvPr id="249" name="Picture 2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487680"/>
            <a:ext cx="7162800" cy="5882640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D73CE92-8D8B-352F-10CC-45A1C9FD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2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28" name="Rectangle 128"/>
          <p:cNvSpPr/>
          <p:nvPr/>
        </p:nvSpPr>
        <p:spPr>
          <a:xfrm>
            <a:off x="929640" y="206157"/>
            <a:ext cx="1001545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2.</a:t>
            </a:r>
            <a:r>
              <a:rPr lang="tg-Cyrl-TJ" sz="3200" b="0" i="0" spc="-18" baseline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Syötä henkilökohtainen sähköpostiosoite ja klikkaa ”Lähetä varmistusviesti”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5923437-D8E5-EE1C-C231-FA98958E3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5AEFF45-8724-EA5B-97C2-EF975D8A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8"/>
            <a:ext cx="916570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3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spc="-23" dirty="0">
                <a:solidFill>
                  <a:srgbClr val="000000"/>
                </a:solidFill>
                <a:latin typeface="CenturyGothic"/>
              </a:rPr>
              <a:t> Varmistusviesti tulee omaan sähköpostiin. Klikkaa viestissä olevaa linkkiä.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1ABD66C-22CC-E6AF-AE24-1F9C98860B3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3157" cy="3852000"/>
          </a:xfrm>
          <a:prstGeom prst="rect">
            <a:avLst/>
          </a:prstGeom>
        </p:spPr>
      </p:pic>
      <p:sp>
        <p:nvSpPr>
          <p:cNvPr id="4" name="Nuoli: Alas 3">
            <a:extLst>
              <a:ext uri="{FF2B5EF4-FFF2-40B4-BE49-F238E27FC236}">
                <a16:creationId xmlns:a16="http://schemas.microsoft.com/office/drawing/2014/main" id="{B63369E5-FC1D-A8F8-04F9-DBCE4BFFF9C3}"/>
              </a:ext>
            </a:extLst>
          </p:cNvPr>
          <p:cNvSpPr/>
          <p:nvPr/>
        </p:nvSpPr>
        <p:spPr>
          <a:xfrm rot="5400000">
            <a:off x="6040582" y="3910204"/>
            <a:ext cx="508000" cy="136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78C71B-9B65-AC58-95AA-5EF9080C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8"/>
            <a:ext cx="916570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0000"/>
                </a:solidFill>
                <a:latin typeface="CenturyGothic"/>
              </a:rPr>
              <a:t>4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spc="-23" dirty="0">
                <a:solidFill>
                  <a:srgbClr val="000000"/>
                </a:solidFill>
                <a:latin typeface="CenturyGothic"/>
              </a:rPr>
              <a:t> Klikkaa kohdasta ”Seuraava”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9969972-705B-2B17-51FF-96ABF061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337BCB6-500E-24C6-A0FA-7A6417BE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-92364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8"/>
            <a:ext cx="916570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dirty="0">
                <a:solidFill>
                  <a:srgbClr val="000000"/>
                </a:solidFill>
                <a:latin typeface="CenturyGothic"/>
              </a:rPr>
              <a:t>5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spc="-23" dirty="0">
                <a:solidFill>
                  <a:srgbClr val="000000"/>
                </a:solidFill>
                <a:latin typeface="CenturyGothic"/>
              </a:rPr>
              <a:t> Valitse kohta Minulla on… avainkoodi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D5FD7FC-4242-EA67-9BB7-D4DE9919E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sp>
        <p:nvSpPr>
          <p:cNvPr id="4" name="Nuoli: Vasen 3">
            <a:extLst>
              <a:ext uri="{FF2B5EF4-FFF2-40B4-BE49-F238E27FC236}">
                <a16:creationId xmlns:a16="http://schemas.microsoft.com/office/drawing/2014/main" id="{E327932A-E948-A8FA-AD8F-C76D006F8813}"/>
              </a:ext>
            </a:extLst>
          </p:cNvPr>
          <p:cNvSpPr/>
          <p:nvPr/>
        </p:nvSpPr>
        <p:spPr>
          <a:xfrm rot="10800000">
            <a:off x="1758229" y="4697076"/>
            <a:ext cx="895927" cy="267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B240055-D4E4-5B13-F26D-C2911630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8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-92364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8"/>
            <a:ext cx="916570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dirty="0">
                <a:solidFill>
                  <a:srgbClr val="000000"/>
                </a:solidFill>
                <a:latin typeface="+mn-lt"/>
              </a:rPr>
              <a:t>6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spc="-23" dirty="0">
                <a:solidFill>
                  <a:srgbClr val="000000"/>
                </a:solidFill>
                <a:latin typeface="CenturyGothic"/>
              </a:rPr>
              <a:t> Kirjoita käyttäjätunnuksesi-lomakkeelta löytyvä avainkoodi ja klikkaa ”Lisää”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670AF9C-AD2A-DAAE-96D2-DC23499E9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sp>
        <p:nvSpPr>
          <p:cNvPr id="8" name="Nuoli: Oikea 7">
            <a:extLst>
              <a:ext uri="{FF2B5EF4-FFF2-40B4-BE49-F238E27FC236}">
                <a16:creationId xmlns:a16="http://schemas.microsoft.com/office/drawing/2014/main" id="{212D937F-38CB-A990-1F7F-4F5051E4153C}"/>
              </a:ext>
            </a:extLst>
          </p:cNvPr>
          <p:cNvSpPr/>
          <p:nvPr/>
        </p:nvSpPr>
        <p:spPr>
          <a:xfrm>
            <a:off x="1334885" y="5148580"/>
            <a:ext cx="1283855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1416AF5-0EF2-C060-868D-94AD77BCA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055" y="1225550"/>
            <a:ext cx="2487890" cy="787533"/>
          </a:xfrm>
          <a:prstGeom prst="rect">
            <a:avLst/>
          </a:prstGeom>
        </p:spPr>
      </p:pic>
      <p:sp>
        <p:nvSpPr>
          <p:cNvPr id="13" name="Nuoli: Oikea 12">
            <a:extLst>
              <a:ext uri="{FF2B5EF4-FFF2-40B4-BE49-F238E27FC236}">
                <a16:creationId xmlns:a16="http://schemas.microsoft.com/office/drawing/2014/main" id="{0E8FA862-B848-B84C-ED34-63D74DA984FE}"/>
              </a:ext>
            </a:extLst>
          </p:cNvPr>
          <p:cNvSpPr/>
          <p:nvPr/>
        </p:nvSpPr>
        <p:spPr>
          <a:xfrm flipH="1">
            <a:off x="10229590" y="1546215"/>
            <a:ext cx="1168382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1BE52023-6245-3590-23EA-47599A668DB7}"/>
              </a:ext>
            </a:extLst>
          </p:cNvPr>
          <p:cNvSpPr/>
          <p:nvPr/>
        </p:nvSpPr>
        <p:spPr>
          <a:xfrm>
            <a:off x="5255046" y="5568512"/>
            <a:ext cx="1104829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4B7EA44-4735-31EB-65B7-4F95BCA1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9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/>
          <p:cNvSpPr/>
          <p:nvPr/>
        </p:nvSpPr>
        <p:spPr>
          <a:xfrm>
            <a:off x="0" y="-92364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380" cy="237185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29640" y="507528"/>
            <a:ext cx="9165706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200" dirty="0">
                <a:solidFill>
                  <a:srgbClr val="000000"/>
                </a:solidFill>
                <a:latin typeface="+mn-lt"/>
              </a:rPr>
              <a:t>7</a:t>
            </a:r>
            <a:r>
              <a:rPr lang="tg-Cyrl-TJ" sz="3200" b="0" i="0" spc="0" baseline="0" dirty="0">
                <a:solidFill>
                  <a:srgbClr val="000000"/>
                </a:solidFill>
                <a:latin typeface="CenturyGothic"/>
              </a:rPr>
              <a:t>.</a:t>
            </a:r>
            <a:r>
              <a:rPr lang="fi-FI" sz="3200" spc="-23" dirty="0">
                <a:solidFill>
                  <a:srgbClr val="000000"/>
                </a:solidFill>
                <a:latin typeface="CenturyGothic"/>
              </a:rPr>
              <a:t> Tarkista kohdasta Roolit, että siinä on sinun nimesi. Tämän jälkeen Klikkaa kohdasta ”Seuraava”</a:t>
            </a:r>
            <a:endParaRPr lang="tg-Cyrl-TJ" sz="3200" b="0" i="0" spc="0" baseline="0" dirty="0">
              <a:solidFill>
                <a:srgbClr val="000000"/>
              </a:solidFill>
              <a:latin typeface="CenturyGothic"/>
            </a:endParaRP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F614245-BD53-06EC-55A0-AE8DE1DE3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7920000" cy="42094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E17C97E-CF80-AA17-7E78-B86D6630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01" y="5904816"/>
            <a:ext cx="1755720" cy="9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7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350</Words>
  <Application>Microsoft Office PowerPoint</Application>
  <PresentationFormat>Laajakuva</PresentationFormat>
  <Paragraphs>68</Paragraphs>
  <Slides>36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39" baseType="lpstr">
      <vt:lpstr>CenturyGothic</vt:lpstr>
      <vt:lpstr>Calibri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Eero Vuorinen</cp:lastModifiedBy>
  <cp:revision>23</cp:revision>
  <dcterms:modified xsi:type="dcterms:W3CDTF">2023-04-28T05:08:27Z</dcterms:modified>
</cp:coreProperties>
</file>